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345" r:id="rId3"/>
    <p:sldId id="346" r:id="rId4"/>
    <p:sldId id="358" r:id="rId5"/>
    <p:sldId id="370" r:id="rId6"/>
    <p:sldId id="361" r:id="rId7"/>
    <p:sldId id="362" r:id="rId8"/>
    <p:sldId id="363" r:id="rId9"/>
    <p:sldId id="364" r:id="rId10"/>
    <p:sldId id="371" r:id="rId11"/>
    <p:sldId id="355" r:id="rId12"/>
    <p:sldId id="372" r:id="rId13"/>
    <p:sldId id="347" r:id="rId14"/>
    <p:sldId id="328" r:id="rId15"/>
    <p:sldId id="331" r:id="rId16"/>
    <p:sldId id="333" r:id="rId17"/>
    <p:sldId id="341" r:id="rId18"/>
    <p:sldId id="336" r:id="rId19"/>
    <p:sldId id="365" r:id="rId20"/>
    <p:sldId id="366" r:id="rId21"/>
    <p:sldId id="367" r:id="rId22"/>
    <p:sldId id="342" r:id="rId23"/>
    <p:sldId id="343" r:id="rId24"/>
    <p:sldId id="349" r:id="rId25"/>
    <p:sldId id="368" r:id="rId26"/>
    <p:sldId id="338" r:id="rId27"/>
    <p:sldId id="373" r:id="rId28"/>
    <p:sldId id="356" r:id="rId29"/>
    <p:sldId id="369" r:id="rId30"/>
    <p:sldId id="357" r:id="rId31"/>
    <p:sldId id="259" r:id="rId32"/>
  </p:sldIdLst>
  <p:sldSz cx="12192000" cy="6858000"/>
  <p:notesSz cx="6858000" cy="9144000"/>
  <p:embeddedFontLst>
    <p:embeddedFont>
      <p:font typeface="Pretendard Medium" panose="02000503000000020004" pitchFamily="2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 HS" initials="Y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568" y="19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 b="0" i="0"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 b="0" i="0"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pPr>
              <a:defRPr/>
            </a:pPr>
            <a:fld id="{DFB49982-4585-46BF-81BE-8D1F19A08C30}" type="datetime1">
              <a:rPr lang="ko-KR" altLang="en-US" smtClean="0"/>
              <a:pPr>
                <a:defRPr/>
              </a:pPr>
              <a:t>2024. 11. 27.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 b="0" i="0"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 b="0" i="0"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pPr>
              <a:defRPr/>
            </a:pPr>
            <a:fld id="{6FF6EEE5-AA72-4F03-B304-4D8075C0CFC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397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Pretendard Medium" panose="02000503000000020004" pitchFamily="2" charset="-127"/>
        <a:ea typeface="Pretendard Medium" panose="02000503000000020004" pitchFamily="2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Pretendard Medium" panose="02000503000000020004" pitchFamily="2" charset="-127"/>
        <a:ea typeface="Pretendard Medium" panose="02000503000000020004" pitchFamily="2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Pretendard Medium" panose="02000503000000020004" pitchFamily="2" charset="-127"/>
        <a:ea typeface="Pretendard Medium" panose="02000503000000020004" pitchFamily="2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Pretendard Medium" panose="02000503000000020004" pitchFamily="2" charset="-127"/>
        <a:ea typeface="Pretendard Medium" panose="02000503000000020004" pitchFamily="2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Pretendard Medium" panose="02000503000000020004" pitchFamily="2" charset="-127"/>
        <a:ea typeface="Pretendard Medium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1E37A-42AC-A552-5C1A-D72F48C0F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672E16-FCD6-4182-B77A-D7D1CF173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8BA387-9411-E96D-3EB2-93BBBC425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27699-A464-9978-47B7-005B41770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6EEE5-AA72-4F03-B304-4D8075C0CF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67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FE475-B1C7-A5C8-B5E3-15837CF91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FA9322-9605-B826-C859-BB4306E81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BD86E4-BF4B-85D1-6867-4910988F6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A0684C-797E-F24A-5CE4-F13D59EC0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6EEE5-AA72-4F03-B304-4D8075C0CFC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5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FF6EEE5-AA72-4F03-B304-4D8075C0CFC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62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6EEE5-AA72-4F03-B304-4D8075C0CFC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7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6EEE5-AA72-4F03-B304-4D8075C0CFC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7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5296F-C0ED-FAE7-D2ED-A1DB6CAB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536DF4-72DB-EBAC-A6B0-5BE077366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CF0AE3-D77E-5E85-4DA6-D092E5A08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84083-FA4C-BFEC-48E6-045D059F4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6EEE5-AA72-4F03-B304-4D8075C0CFC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1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FF6EEE5-AA72-4F03-B304-4D8075C0CFC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77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2DB98-3C16-0F04-A582-1BC5E7C65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307DE2-0846-58E7-EA3F-416DAAEF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62A31-545A-EC5A-2897-BF772C20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2024. 11. 27.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CF6DC-0481-007A-6622-9C064BF2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D06BE-BC2F-C7A3-7BCC-0B8DF30B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9675C-95EF-A54E-0386-4E494BB6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2DEFD5-0E9A-58F1-CE2B-667236DC6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1C3B-6269-DF89-A654-D6BFC520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2024. 11. 27.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4257B-C8FF-83DA-5052-26A1745B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A6F42-D037-CE95-21B9-C2F89F11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4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1DFB54-43A7-CD28-6FAC-6C95EED47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6E3882-F8C8-596B-14BE-33E169197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EBD2-F070-EF03-DD79-B4D86887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2024. 11. 27.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CCC19-181D-BF75-6956-EBF55E2E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84CA3-6768-E9F4-3930-4DD98458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9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1BBE4-A753-A606-7E6E-61C6988F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96129-C35C-7D9D-DADF-51BDFAEB8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E7F62-6F57-E1E3-EEDF-6D929E33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2024. 11. 27.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5F8AC-13C1-46AB-2AEC-7C48FB78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0E279-ECEF-315B-074A-FAD68D9D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83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FD4C3-AED7-88A7-0ABF-3860AFCD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62667-071F-E536-1EED-F9AEC8B6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E94D4-0660-C995-110C-0B5DEEBB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2024. 11. 27.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9AEFA7-EDE3-FFCA-B2D5-A92C0A17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7643D-13BD-5813-789C-8AF14FC3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1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D139-534E-A964-02B8-D045B1D7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EF9A1-B9A6-9761-4DB8-E604B1A7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9FB0F4-2E81-060E-1473-BD8AC1A95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08CB3F-22B8-A805-7BC7-2A418F42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2024. 11. 27.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22C86-EA22-D734-8BA2-4B9B4670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F9706A-CA1F-12DC-FEBF-0C6B4D9B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3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124D8-E41C-8999-74A1-A4F8733D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84B7C6-2C45-6F90-FD82-4F6FF766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A153E4-EE90-4405-8213-2E330D445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9CFB69-BC20-9D40-3688-47498DBA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72377C-EEA6-07A5-9798-733608A31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A657A9-8EB0-63BE-1051-FF6117CE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2024. 11. 27.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8F1214-CC3F-7EE9-E75E-631576FE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0B3102-73A7-8EF1-36EE-EE837528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91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14C65-4B3F-596A-4759-E2965A96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3711FF-252F-329C-9CEB-37C9DD41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2024. 11. 27.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103EC2-6489-2744-4C5A-74B7DAC3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D9ACB1-A37E-A7CE-4600-9387D2B6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8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4F08E2-C1CD-79BD-B94A-30DFC4E0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2024. 11. 27.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CB51D-EB49-670E-4070-4EE167EE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0DCB3-C7FD-52D1-C6A3-97D7945E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58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29CC-7280-03D6-9467-B4AE9F9B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B0977-9DE1-2633-7D25-12DC9669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BBA856-984B-6C56-A441-B3D38F556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1595EA-32D5-7BE8-FD50-09E9B852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2024. 11. 27.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6C47B3-0AE4-DA05-CD11-980326DC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520F-0BA8-7AA8-A5B1-E0C691ED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7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CC76B-274F-8F52-89EC-2239BC85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7AEE9A-48B7-9318-E032-6801ECFEE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29786-940F-F5C0-52A6-5FE0A0881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BBF03-1DDA-FC60-8AF8-32CB606A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2024. 11. 27.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E60896-503F-63C5-3FFB-18AAFDFC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72F8-5B62-A24D-158F-F102ECEB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2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58D10-6BF0-2576-4BE1-6E01A63F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1D38-8FB1-791D-B7BE-EA6057438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F3D3C-D278-CA6D-0709-10003F2A2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fld id="{6484F96E-A5D8-485D-BC63-1B936E0E7787}" type="datetimeFigureOut">
              <a:rPr lang="ko-KR" altLang="en-US" smtClean="0"/>
              <a:pPr/>
              <a:t>2024. 11. 27.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C5B0A-511F-C905-5BC2-88A86B3D2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C085BD-51DA-077B-5CFF-175A6A5C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fld id="{FF93023A-5480-4912-842C-F4894E8265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6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58.png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3F4E10-3215-ECC2-B8E9-88A2C7683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6734C-A450-A03C-B0E7-E4CF0B17FD60}"/>
              </a:ext>
            </a:extLst>
          </p:cNvPr>
          <p:cNvSpPr txBox="1"/>
          <p:nvPr/>
        </p:nvSpPr>
        <p:spPr>
          <a:xfrm>
            <a:off x="2430379" y="5937584"/>
            <a:ext cx="3862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20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A7CD0-F1AD-4A59-91F6-0BCC3F5F51B7}"/>
              </a:ext>
            </a:extLst>
          </p:cNvPr>
          <p:cNvSpPr txBox="1"/>
          <p:nvPr/>
        </p:nvSpPr>
        <p:spPr>
          <a:xfrm>
            <a:off x="2421670" y="5920167"/>
            <a:ext cx="3862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AIDFORCE</a:t>
            </a:r>
            <a:endParaRPr lang="ko-KR" altLang="en-US" sz="220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41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B26E2-056E-5BA6-D4EF-2C4D9B42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AB57AF-137D-FB5C-8B41-98CD06CA7A1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0" y="-722312"/>
            <a:chExt cx="12388673" cy="830262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889FC84-CCD5-F61B-237B-1497B7A00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-722312"/>
              <a:ext cx="12388673" cy="830262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C48F9F-D384-1443-DAE9-3AFEA2EA06C1}"/>
                </a:ext>
              </a:extLst>
            </p:cNvPr>
            <p:cNvSpPr/>
            <p:nvPr/>
          </p:nvSpPr>
          <p:spPr>
            <a:xfrm>
              <a:off x="0" y="0"/>
              <a:ext cx="3306535" cy="6858000"/>
            </a:xfrm>
            <a:prstGeom prst="rect">
              <a:avLst/>
            </a:prstGeom>
            <a:solidFill>
              <a:srgbClr val="283CF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D542A2-0E84-7B26-5480-A905485D07F5}"/>
                </a:ext>
              </a:extLst>
            </p:cNvPr>
            <p:cNvSpPr/>
            <p:nvPr/>
          </p:nvSpPr>
          <p:spPr>
            <a:xfrm>
              <a:off x="2808514" y="0"/>
              <a:ext cx="3030310" cy="6858000"/>
            </a:xfrm>
            <a:prstGeom prst="rect">
              <a:avLst/>
            </a:prstGeom>
            <a:solidFill>
              <a:srgbClr val="287AF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solidFill>
                  <a:srgbClr val="00B3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91C1D6-87A0-E53E-54BD-12ABE60BE038}"/>
                </a:ext>
              </a:extLst>
            </p:cNvPr>
            <p:cNvSpPr/>
            <p:nvPr/>
          </p:nvSpPr>
          <p:spPr>
            <a:xfrm>
              <a:off x="5772150" y="0"/>
              <a:ext cx="3306535" cy="6858000"/>
            </a:xfrm>
            <a:prstGeom prst="rect">
              <a:avLst/>
            </a:prstGeom>
            <a:solidFill>
              <a:srgbClr val="4DBFEF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DABE10-83D0-C54A-2FC1-25FDBB506B8A}"/>
                </a:ext>
              </a:extLst>
            </p:cNvPr>
            <p:cNvSpPr/>
            <p:nvPr/>
          </p:nvSpPr>
          <p:spPr>
            <a:xfrm>
              <a:off x="9035144" y="0"/>
              <a:ext cx="3353529" cy="6858000"/>
            </a:xfrm>
            <a:prstGeom prst="rect">
              <a:avLst/>
            </a:prstGeom>
            <a:solidFill>
              <a:srgbClr val="6FEBEB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11" name="가로 글상자 10">
              <a:extLst>
                <a:ext uri="{FF2B5EF4-FFF2-40B4-BE49-F238E27FC236}">
                  <a16:creationId xmlns:a16="http://schemas.microsoft.com/office/drawing/2014/main" id="{5F90B270-4096-660A-4F44-834A01A2B6FD}"/>
                </a:ext>
              </a:extLst>
            </p:cNvPr>
            <p:cNvSpPr txBox="1"/>
            <p:nvPr/>
          </p:nvSpPr>
          <p:spPr>
            <a:xfrm>
              <a:off x="499105" y="481692"/>
              <a:ext cx="1709602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A</a:t>
              </a:r>
            </a:p>
          </p:txBody>
        </p:sp>
        <p:sp>
          <p:nvSpPr>
            <p:cNvPr id="13" name="가로 글상자 12">
              <a:extLst>
                <a:ext uri="{FF2B5EF4-FFF2-40B4-BE49-F238E27FC236}">
                  <a16:creationId xmlns:a16="http://schemas.microsoft.com/office/drawing/2014/main" id="{3AF936F1-BCBF-392C-78E5-F3E1D07ED7D2}"/>
                </a:ext>
              </a:extLst>
            </p:cNvPr>
            <p:cNvSpPr txBox="1"/>
            <p:nvPr/>
          </p:nvSpPr>
          <p:spPr>
            <a:xfrm>
              <a:off x="3509010" y="415014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B</a:t>
              </a:r>
            </a:p>
          </p:txBody>
        </p:sp>
        <p:sp>
          <p:nvSpPr>
            <p:cNvPr id="14" name="가로 글상자 13">
              <a:extLst>
                <a:ext uri="{FF2B5EF4-FFF2-40B4-BE49-F238E27FC236}">
                  <a16:creationId xmlns:a16="http://schemas.microsoft.com/office/drawing/2014/main" id="{EEFA5792-3612-F84B-2568-FE7DA5A6017F}"/>
                </a:ext>
              </a:extLst>
            </p:cNvPr>
            <p:cNvSpPr txBox="1"/>
            <p:nvPr/>
          </p:nvSpPr>
          <p:spPr>
            <a:xfrm>
              <a:off x="6623685" y="424542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rgbClr val="FF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  <a:reflection blurRad="6350" stA="50000" endA="300" endPos="35000" dir="5400000" sy="-100000" algn="bl" rotWithShape="0"/>
                  </a:effectLst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C</a:t>
              </a:r>
            </a:p>
          </p:txBody>
        </p:sp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BB314716-795A-A431-5909-F774B6C1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8101" y="3092449"/>
              <a:ext cx="2268199" cy="2199217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26B7CF3-AF05-69EA-888D-5AF7B20563DD}"/>
                </a:ext>
              </a:extLst>
            </p:cNvPr>
            <p:cNvSpPr txBox="1"/>
            <p:nvPr/>
          </p:nvSpPr>
          <p:spPr>
            <a:xfrm>
              <a:off x="333811" y="3429000"/>
              <a:ext cx="2063834" cy="409156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marL="228611" lvl="0" indent="-228611" algn="ctr">
                <a:lnSpc>
                  <a:spcPct val="116199"/>
                </a:lnSpc>
                <a:buAutoNum type="arabicPeriod"/>
                <a:defRPr/>
              </a:pP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데이터 입력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ABF7A2F-0752-5932-27D2-D8AEF6E58D35}"/>
                </a:ext>
              </a:extLst>
            </p:cNvPr>
            <p:cNvSpPr txBox="1"/>
            <p:nvPr/>
          </p:nvSpPr>
          <p:spPr>
            <a:xfrm>
              <a:off x="380184" y="4182696"/>
              <a:ext cx="2057817" cy="598692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116199"/>
                </a:lnSpc>
                <a:defRPr/>
              </a:pP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 파일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설문파일을 </a:t>
              </a:r>
            </a:p>
            <a:p>
              <a:pPr lvl="0" algn="ctr">
                <a:lnSpc>
                  <a:spcPct val="116199"/>
                </a:lnSpc>
                <a:defRPr/>
              </a:pP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입력 데이터로 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처리</a:t>
              </a:r>
              <a:endParaRPr lang="en-US" altLang="ko-KR" sz="12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D3D67C1D-A4EC-2CAF-59C1-8217CFD5E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57159" y="3130549"/>
              <a:ext cx="2278023" cy="2208742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421EAB0-15D8-D520-CD0A-6DFDCAACF4CD}"/>
                </a:ext>
              </a:extLst>
            </p:cNvPr>
            <p:cNvSpPr txBox="1"/>
            <p:nvPr/>
          </p:nvSpPr>
          <p:spPr>
            <a:xfrm>
              <a:off x="3157160" y="3848100"/>
              <a:ext cx="2264390" cy="341432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2. 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</a:t>
              </a: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설문 데이터 처리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688DC6-3587-074C-0015-FFBF26C41D79}"/>
                </a:ext>
              </a:extLst>
            </p:cNvPr>
            <p:cNvSpPr txBox="1"/>
            <p:nvPr/>
          </p:nvSpPr>
          <p:spPr>
            <a:xfrm>
              <a:off x="3305175" y="3990720"/>
              <a:ext cx="2066729" cy="601285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116199"/>
                </a:lnSpc>
                <a:defRPr/>
              </a:pPr>
              <a:b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</a:b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resnet18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의 </a:t>
              </a: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 vector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추출</a:t>
              </a: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설문 파일 </a:t>
              </a:r>
              <a:r>
                <a:rPr lang="ko-KR" altLang="en-US" sz="1200" dirty="0" err="1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전처리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</a:p>
          </p:txBody>
        </p:sp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B786A390-7D97-0E84-DC0D-9B56018AB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38875" y="3139749"/>
              <a:ext cx="2376594" cy="2199540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가로 글상자 32">
              <a:extLst>
                <a:ext uri="{FF2B5EF4-FFF2-40B4-BE49-F238E27FC236}">
                  <a16:creationId xmlns:a16="http://schemas.microsoft.com/office/drawing/2014/main" id="{65CD5480-06F6-DA09-0227-2BB680CAD96E}"/>
                </a:ext>
              </a:extLst>
            </p:cNvPr>
            <p:cNvSpPr txBox="1"/>
            <p:nvPr/>
          </p:nvSpPr>
          <p:spPr>
            <a:xfrm>
              <a:off x="9957434" y="462643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D</a:t>
              </a: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14231CEE-F534-4948-15D8-E8B723ED9BF4}"/>
                </a:ext>
              </a:extLst>
            </p:cNvPr>
            <p:cNvSpPr txBox="1"/>
            <p:nvPr/>
          </p:nvSpPr>
          <p:spPr>
            <a:xfrm>
              <a:off x="6257952" y="3781425"/>
              <a:ext cx="2256367" cy="287866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3. Feature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선택 및 결합</a:t>
              </a: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FC932EB7-DDCE-05D2-2E6B-62F0609C5841}"/>
                </a:ext>
              </a:extLst>
            </p:cNvPr>
            <p:cNvSpPr txBox="1"/>
            <p:nvPr/>
          </p:nvSpPr>
          <p:spPr>
            <a:xfrm>
              <a:off x="6296025" y="4130675"/>
              <a:ext cx="2249789" cy="421216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marL="0" marR="0" lvl="0" indent="0" algn="ctr" defTabSz="914400" rtl="0" eaLnBrk="0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 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feature, 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설문 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 </a:t>
              </a:r>
              <a:r>
                <a:rPr kumimoji="0" lang="ko-KR" altLang="en-US" sz="1200" u="none" strike="noStrike" cap="none" normalizeH="0" baseline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를</a:t>
              </a:r>
              <a:b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</a:b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적절히 골라 선택 및 결합</a:t>
              </a:r>
            </a:p>
          </p:txBody>
        </p:sp>
        <p:pic>
          <p:nvPicPr>
            <p:cNvPr id="36" name="Picture 10">
              <a:extLst>
                <a:ext uri="{FF2B5EF4-FFF2-40B4-BE49-F238E27FC236}">
                  <a16:creationId xmlns:a16="http://schemas.microsoft.com/office/drawing/2014/main" id="{F6EA559C-BEB0-9DE1-2F24-C995F5F55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60688" y="3120942"/>
              <a:ext cx="2458209" cy="221199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BB58B721-4E66-B89D-0A39-7EA93F21F65F}"/>
                </a:ext>
              </a:extLst>
            </p:cNvPr>
            <p:cNvSpPr txBox="1"/>
            <p:nvPr/>
          </p:nvSpPr>
          <p:spPr>
            <a:xfrm>
              <a:off x="9539109" y="3429000"/>
              <a:ext cx="2366749" cy="368439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4. 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다양한 예측 기법</a:t>
              </a: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15CEE6DE-39E8-0281-3979-AE7BAC155E5F}"/>
                </a:ext>
              </a:extLst>
            </p:cNvPr>
            <p:cNvSpPr txBox="1"/>
            <p:nvPr/>
          </p:nvSpPr>
          <p:spPr>
            <a:xfrm>
              <a:off x="9632223" y="3825413"/>
              <a:ext cx="2230203" cy="1075976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유사도 기반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Matric Factorization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머신 러닝 기법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Tab Transformer</a:t>
              </a:r>
              <a:endParaRPr lang="ko-KR" altLang="en-US" sz="12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74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26493"/>
            <a:ext cx="12234333" cy="685800"/>
          </a:xfrm>
          <a:prstGeom prst="rect">
            <a:avLst/>
          </a:prstGeom>
        </p:spPr>
      </p:pic>
      <p:sp>
        <p:nvSpPr>
          <p:cNvPr id="28" name="TextBox 9"/>
          <p:cNvSpPr txBox="1"/>
          <p:nvPr/>
        </p:nvSpPr>
        <p:spPr>
          <a:xfrm>
            <a:off x="-3352986" y="694446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Feature</a:t>
            </a:r>
            <a:r>
              <a:rPr lang="ko-KR" altLang="en-US" sz="30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선택 및 결합</a:t>
            </a:r>
            <a:endParaRPr lang="ko-KR" altLang="en-US" sz="3000" dirty="0">
              <a:solidFill>
                <a:srgbClr val="FFFFFF"/>
              </a:solidFill>
              <a:latin typeface="Pretendard Medium" panose="02000503000000020004" pitchFamily="2" charset="-127"/>
              <a:ea typeface="Hallym Gothic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280F82-FB5E-136B-7BA7-DD0B9CE9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35" y="2272974"/>
            <a:ext cx="10203127" cy="2971378"/>
          </a:xfrm>
          <a:prstGeom prst="rect">
            <a:avLst/>
          </a:prstGeom>
        </p:spPr>
      </p:pic>
      <p:sp>
        <p:nvSpPr>
          <p:cNvPr id="6" name="더하기 기호 27">
            <a:extLst>
              <a:ext uri="{FF2B5EF4-FFF2-40B4-BE49-F238E27FC236}">
                <a16:creationId xmlns:a16="http://schemas.microsoft.com/office/drawing/2014/main" id="{204F1773-0D71-B8E2-3512-6D39E4B76393}"/>
              </a:ext>
            </a:extLst>
          </p:cNvPr>
          <p:cNvSpPr/>
          <p:nvPr/>
        </p:nvSpPr>
        <p:spPr>
          <a:xfrm>
            <a:off x="7180231" y="3285564"/>
            <a:ext cx="789393" cy="786863"/>
          </a:xfrm>
          <a:prstGeom prst="mathPlu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FB548-A733-B09E-BC59-11C2D2604B8D}"/>
              </a:ext>
            </a:extLst>
          </p:cNvPr>
          <p:cNvSpPr txBox="1"/>
          <p:nvPr/>
        </p:nvSpPr>
        <p:spPr>
          <a:xfrm>
            <a:off x="7024218" y="2836293"/>
            <a:ext cx="243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결합</a:t>
            </a:r>
          </a:p>
        </p:txBody>
      </p:sp>
    </p:spTree>
    <p:extLst>
      <p:ext uri="{BB962C8B-B14F-4D97-AF65-F5344CB8AC3E}">
        <p14:creationId xmlns:p14="http://schemas.microsoft.com/office/powerpoint/2010/main" val="207837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F4E06-C4E8-423E-1D52-FC3A506D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588DAA31-3D05-5F01-AE81-A63731A5F672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0" y="-722312"/>
            <a:chExt cx="12388673" cy="830262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9254953-D831-27C0-FD7F-9730CA68A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-722312"/>
              <a:ext cx="12388673" cy="830262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8C4C6B-5354-627C-E90D-B0716B24B349}"/>
                </a:ext>
              </a:extLst>
            </p:cNvPr>
            <p:cNvSpPr/>
            <p:nvPr/>
          </p:nvSpPr>
          <p:spPr>
            <a:xfrm>
              <a:off x="0" y="0"/>
              <a:ext cx="3306535" cy="6858000"/>
            </a:xfrm>
            <a:prstGeom prst="rect">
              <a:avLst/>
            </a:prstGeom>
            <a:solidFill>
              <a:srgbClr val="283CF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6586557-62C2-365C-A9EF-575000BE8058}"/>
                </a:ext>
              </a:extLst>
            </p:cNvPr>
            <p:cNvSpPr/>
            <p:nvPr/>
          </p:nvSpPr>
          <p:spPr>
            <a:xfrm>
              <a:off x="2808514" y="0"/>
              <a:ext cx="3030310" cy="6858000"/>
            </a:xfrm>
            <a:prstGeom prst="rect">
              <a:avLst/>
            </a:prstGeom>
            <a:solidFill>
              <a:srgbClr val="287AF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solidFill>
                  <a:srgbClr val="00B3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19B069-016F-1441-5145-1D1DB341F48A}"/>
                </a:ext>
              </a:extLst>
            </p:cNvPr>
            <p:cNvSpPr/>
            <p:nvPr/>
          </p:nvSpPr>
          <p:spPr>
            <a:xfrm>
              <a:off x="5772150" y="0"/>
              <a:ext cx="3306535" cy="6858000"/>
            </a:xfrm>
            <a:prstGeom prst="rect">
              <a:avLst/>
            </a:prstGeom>
            <a:solidFill>
              <a:srgbClr val="4DBFEF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CA06EC1-650A-1008-E786-1A1A2BFB8501}"/>
                </a:ext>
              </a:extLst>
            </p:cNvPr>
            <p:cNvSpPr/>
            <p:nvPr/>
          </p:nvSpPr>
          <p:spPr>
            <a:xfrm>
              <a:off x="9035144" y="0"/>
              <a:ext cx="3353529" cy="6858000"/>
            </a:xfrm>
            <a:prstGeom prst="rect">
              <a:avLst/>
            </a:prstGeom>
            <a:solidFill>
              <a:srgbClr val="6FEBEB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11" name="가로 글상자 10">
              <a:extLst>
                <a:ext uri="{FF2B5EF4-FFF2-40B4-BE49-F238E27FC236}">
                  <a16:creationId xmlns:a16="http://schemas.microsoft.com/office/drawing/2014/main" id="{F0508564-889E-E6C0-2714-047A7A63D4A9}"/>
                </a:ext>
              </a:extLst>
            </p:cNvPr>
            <p:cNvSpPr txBox="1"/>
            <p:nvPr/>
          </p:nvSpPr>
          <p:spPr>
            <a:xfrm>
              <a:off x="499105" y="481692"/>
              <a:ext cx="1709602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A</a:t>
              </a:r>
            </a:p>
          </p:txBody>
        </p:sp>
        <p:sp>
          <p:nvSpPr>
            <p:cNvPr id="13" name="가로 글상자 12">
              <a:extLst>
                <a:ext uri="{FF2B5EF4-FFF2-40B4-BE49-F238E27FC236}">
                  <a16:creationId xmlns:a16="http://schemas.microsoft.com/office/drawing/2014/main" id="{0A411EA0-7E0D-C14A-C834-6146759B8C3B}"/>
                </a:ext>
              </a:extLst>
            </p:cNvPr>
            <p:cNvSpPr txBox="1"/>
            <p:nvPr/>
          </p:nvSpPr>
          <p:spPr>
            <a:xfrm>
              <a:off x="3509010" y="415014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B</a:t>
              </a:r>
            </a:p>
          </p:txBody>
        </p:sp>
        <p:sp>
          <p:nvSpPr>
            <p:cNvPr id="14" name="가로 글상자 13">
              <a:extLst>
                <a:ext uri="{FF2B5EF4-FFF2-40B4-BE49-F238E27FC236}">
                  <a16:creationId xmlns:a16="http://schemas.microsoft.com/office/drawing/2014/main" id="{DA0430E7-8637-1940-285A-09F40CEA7E82}"/>
                </a:ext>
              </a:extLst>
            </p:cNvPr>
            <p:cNvSpPr txBox="1"/>
            <p:nvPr/>
          </p:nvSpPr>
          <p:spPr>
            <a:xfrm>
              <a:off x="6623685" y="424542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C</a:t>
              </a:r>
            </a:p>
          </p:txBody>
        </p:sp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798357F1-D9EF-81D5-125F-DF2C6297A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8101" y="3092449"/>
              <a:ext cx="2268199" cy="2199217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269FF236-319C-30FD-3363-20D41D01F456}"/>
                </a:ext>
              </a:extLst>
            </p:cNvPr>
            <p:cNvSpPr txBox="1"/>
            <p:nvPr/>
          </p:nvSpPr>
          <p:spPr>
            <a:xfrm>
              <a:off x="333811" y="3429000"/>
              <a:ext cx="2063834" cy="409156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marL="228611" lvl="0" indent="-228611" algn="ctr">
                <a:lnSpc>
                  <a:spcPct val="116199"/>
                </a:lnSpc>
                <a:buAutoNum type="arabicPeriod"/>
                <a:defRPr/>
              </a:pP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데이터 입력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3F5769C5-52CD-9442-7580-B7A53DC57686}"/>
                </a:ext>
              </a:extLst>
            </p:cNvPr>
            <p:cNvSpPr txBox="1"/>
            <p:nvPr/>
          </p:nvSpPr>
          <p:spPr>
            <a:xfrm>
              <a:off x="380184" y="4182696"/>
              <a:ext cx="2057817" cy="598692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116199"/>
                </a:lnSpc>
                <a:defRPr/>
              </a:pP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 파일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설문파일을 </a:t>
              </a:r>
            </a:p>
            <a:p>
              <a:pPr lvl="0" algn="ctr">
                <a:lnSpc>
                  <a:spcPct val="116199"/>
                </a:lnSpc>
                <a:defRPr/>
              </a:pP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입력 데이터로 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처리</a:t>
              </a:r>
              <a:endParaRPr lang="en-US" altLang="ko-KR" sz="12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47756813-A910-9E49-3F50-308EAE6AE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57159" y="3130549"/>
              <a:ext cx="2278023" cy="2208742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A1C7C7C6-77FA-A0C8-372A-7368BC5495C7}"/>
                </a:ext>
              </a:extLst>
            </p:cNvPr>
            <p:cNvSpPr txBox="1"/>
            <p:nvPr/>
          </p:nvSpPr>
          <p:spPr>
            <a:xfrm>
              <a:off x="3157160" y="3848100"/>
              <a:ext cx="2264390" cy="341432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2. 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</a:t>
              </a: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설문 데이터 처리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26640-E1A8-16B7-5BB4-86556D8EED2E}"/>
                </a:ext>
              </a:extLst>
            </p:cNvPr>
            <p:cNvSpPr txBox="1"/>
            <p:nvPr/>
          </p:nvSpPr>
          <p:spPr>
            <a:xfrm>
              <a:off x="3305175" y="3990720"/>
              <a:ext cx="2066729" cy="601285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116199"/>
                </a:lnSpc>
                <a:defRPr/>
              </a:pPr>
              <a:b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</a:b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resnet18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의 </a:t>
              </a: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 vector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추출</a:t>
              </a: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설문 파일 </a:t>
              </a:r>
              <a:r>
                <a:rPr lang="ko-KR" altLang="en-US" sz="1200" dirty="0" err="1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전처리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</a:p>
          </p:txBody>
        </p:sp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EE017A8D-65B0-7389-F8B3-E3C44ADA2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38875" y="3139749"/>
              <a:ext cx="2376594" cy="2199540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가로 글상자 32">
              <a:extLst>
                <a:ext uri="{FF2B5EF4-FFF2-40B4-BE49-F238E27FC236}">
                  <a16:creationId xmlns:a16="http://schemas.microsoft.com/office/drawing/2014/main" id="{E4630985-CE2F-899C-5772-A232FEA61B5F}"/>
                </a:ext>
              </a:extLst>
            </p:cNvPr>
            <p:cNvSpPr txBox="1"/>
            <p:nvPr/>
          </p:nvSpPr>
          <p:spPr>
            <a:xfrm>
              <a:off x="9957434" y="462643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rgbClr val="FF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  <a:reflection blurRad="6350" stA="50000" endA="300" endPos="35000" dir="5400000" sy="-100000" algn="bl" rotWithShape="0"/>
                  </a:effectLst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D</a:t>
              </a: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D9A64050-7757-74CF-8907-F2DCC32B7B23}"/>
                </a:ext>
              </a:extLst>
            </p:cNvPr>
            <p:cNvSpPr txBox="1"/>
            <p:nvPr/>
          </p:nvSpPr>
          <p:spPr>
            <a:xfrm>
              <a:off x="6257952" y="3781425"/>
              <a:ext cx="2256367" cy="287866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3. Feature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선택 및 결합</a:t>
              </a: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918DCD0A-340F-CED8-3222-F23C8B7A4DC6}"/>
                </a:ext>
              </a:extLst>
            </p:cNvPr>
            <p:cNvSpPr txBox="1"/>
            <p:nvPr/>
          </p:nvSpPr>
          <p:spPr>
            <a:xfrm>
              <a:off x="6296025" y="4130675"/>
              <a:ext cx="2249789" cy="421216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marL="0" marR="0" lvl="0" indent="0" algn="ctr" defTabSz="914400" rtl="0" eaLnBrk="0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 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feature, 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설문 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 </a:t>
              </a:r>
              <a:r>
                <a:rPr kumimoji="0" lang="ko-KR" altLang="en-US" sz="1200" u="none" strike="noStrike" cap="none" normalizeH="0" baseline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를</a:t>
              </a:r>
              <a:b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</a:b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적절히 골라 선택 및 결합</a:t>
              </a:r>
            </a:p>
          </p:txBody>
        </p:sp>
        <p:pic>
          <p:nvPicPr>
            <p:cNvPr id="36" name="Picture 10">
              <a:extLst>
                <a:ext uri="{FF2B5EF4-FFF2-40B4-BE49-F238E27FC236}">
                  <a16:creationId xmlns:a16="http://schemas.microsoft.com/office/drawing/2014/main" id="{75278110-7BEF-1207-0EC6-A576490F8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60688" y="3120942"/>
              <a:ext cx="2458209" cy="221199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4A4E638F-09A7-9205-6859-A1A98E9F39FE}"/>
                </a:ext>
              </a:extLst>
            </p:cNvPr>
            <p:cNvSpPr txBox="1"/>
            <p:nvPr/>
          </p:nvSpPr>
          <p:spPr>
            <a:xfrm>
              <a:off x="9539109" y="3429000"/>
              <a:ext cx="2366749" cy="368439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4. 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다양한 예측 기법</a:t>
              </a: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84BFADDE-8B89-A71B-DDFC-2EA96CBA4CD4}"/>
                </a:ext>
              </a:extLst>
            </p:cNvPr>
            <p:cNvSpPr txBox="1"/>
            <p:nvPr/>
          </p:nvSpPr>
          <p:spPr>
            <a:xfrm>
              <a:off x="9632223" y="3825413"/>
              <a:ext cx="2230203" cy="1075976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유사도 기반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Matric Factorization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머신 러닝 기법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Tab Transformer</a:t>
              </a:r>
              <a:endParaRPr lang="ko-KR" altLang="en-US" sz="12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22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19125"/>
            <a:ext cx="12200466" cy="68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4855" y="695325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0. 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유사도 기반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Model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42290" r="78800" b="14250"/>
          <a:stretch>
            <a:fillRect/>
          </a:stretch>
        </p:blipFill>
        <p:spPr>
          <a:xfrm>
            <a:off x="4353315" y="2685369"/>
            <a:ext cx="2348822" cy="3476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8681" y="2181121"/>
            <a:ext cx="2893027" cy="2837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172" y="1746226"/>
            <a:ext cx="7535364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이미지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feature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를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normalize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한 후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,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L1 distance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를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이용하여 유사하다고 판단되는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5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개의 데이터를 이용하여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label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을 예측</a:t>
            </a:r>
          </a:p>
        </p:txBody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D12F739D-A2F0-CE25-B6DC-3D30CE4CA1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8498139">
            <a:off x="4985421" y="3450426"/>
            <a:ext cx="609600" cy="592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845B19-8C9B-E723-E2DC-E9696E7DF998}"/>
              </a:ext>
            </a:extLst>
          </p:cNvPr>
          <p:cNvSpPr txBox="1"/>
          <p:nvPr/>
        </p:nvSpPr>
        <p:spPr>
          <a:xfrm>
            <a:off x="4254172" y="4167677"/>
            <a:ext cx="7535364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이미지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feature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&amp;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설문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feature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normalize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한 후 결합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,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L1 distance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를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이용하여 유사하다고 판단되는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3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개의 데이터를 이용하여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label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을 예측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335685-8D1C-B288-C03C-7642DCFDF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3314" y="5304316"/>
            <a:ext cx="2348823" cy="3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56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6A506F-45E7-4729-3A82-720C195889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70C5991-88F1-AE7A-5038-3FDE17A77D1E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591" y="1381125"/>
            <a:ext cx="8638686" cy="2853986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433176" y="4796823"/>
            <a:ext cx="1087055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한계 </a:t>
            </a:r>
            <a:endParaRPr lang="ko-KR" altLang="en-US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1.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Visual Encoder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는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Resnet18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의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image Feature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로 사용하면 되지만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,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설문조사 데이터를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Audio Encoder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로 만드는데 한계</a:t>
            </a:r>
          </a:p>
          <a:p>
            <a:pPr lvl="0">
              <a:defRPr/>
            </a:pP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2.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높은 훈련 복잡도 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7E6803B-11CB-260E-9756-9A7DE0EAE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125"/>
            <a:ext cx="12200466" cy="68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95325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1. Co-Attention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Mechanism Model</a:t>
            </a:r>
          </a:p>
        </p:txBody>
      </p:sp>
    </p:spTree>
    <p:extLst>
      <p:ext uri="{BB962C8B-B14F-4D97-AF65-F5344CB8AC3E}">
        <p14:creationId xmlns:p14="http://schemas.microsoft.com/office/powerpoint/2010/main" val="144640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48E143-1FEF-696F-D254-C160920D7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2C539EA-7009-4868-A3EB-226F1C9270D9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753" y="1543152"/>
            <a:ext cx="5334096" cy="47175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85866" y="2681379"/>
            <a:ext cx="6843379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한계</a:t>
            </a:r>
            <a:r>
              <a:rPr lang="en-US" altLang="ko-KR" sz="21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:</a:t>
            </a:r>
            <a:endParaRPr lang="en-US" altLang="ko-KR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1.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텍스트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처리의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복잡성</a:t>
            </a:r>
            <a:endParaRPr lang="en-US" altLang="ko-KR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  <a:p>
            <a:pPr lvl="0">
              <a:defRPr/>
            </a:pP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리뷰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데이터는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비구조적이고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노이즈가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많아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b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</a:b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정제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및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처리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비용이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높음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  <a:p>
            <a:pPr lvl="0">
              <a:defRPr/>
            </a:pPr>
            <a:endParaRPr lang="en-US" altLang="ko-KR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2.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연산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비용</a:t>
            </a:r>
            <a:endParaRPr lang="en-US" altLang="ko-KR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설문조사 데이터를 리뷰 데이터로 바꾸는 과정에서 복잡도 증가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.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F65E76B6-5943-8DDB-3B77-65BE548F4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8649"/>
            <a:ext cx="12200466" cy="68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86254"/>
            <a:ext cx="1092797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 2. LUAR(Learning to Utilize the Auxiliary Review) Model  </a:t>
            </a:r>
          </a:p>
        </p:txBody>
      </p:sp>
    </p:spTree>
    <p:extLst>
      <p:ext uri="{BB962C8B-B14F-4D97-AF65-F5344CB8AC3E}">
        <p14:creationId xmlns:p14="http://schemas.microsoft.com/office/powerpoint/2010/main" val="236986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D2FBF4-C628-6682-0EA1-192D321DF1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AB55BA8-B9B8-FB92-AE54-F1F437C3EA9B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20" name="TextBox 19"/>
          <p:cNvSpPr txBox="1"/>
          <p:nvPr/>
        </p:nvSpPr>
        <p:spPr>
          <a:xfrm>
            <a:off x="1974322" y="5170456"/>
            <a:ext cx="619843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dirty="0">
                <a:solidFill>
                  <a:srgbClr val="C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</a:rPr>
              <a:t>한계</a:t>
            </a:r>
            <a:r>
              <a:rPr lang="en-US" altLang="ko-KR" sz="2100" dirty="0">
                <a:solidFill>
                  <a:srgbClr val="C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</a:rPr>
              <a:t>:</a:t>
            </a:r>
            <a:endParaRPr lang="ko-KR" altLang="en-US" dirty="0">
              <a:solidFill>
                <a:srgbClr val="C00000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C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</a:rPr>
              <a:t>1.</a:t>
            </a:r>
            <a:r>
              <a:rPr lang="ko-KR" altLang="en-US" dirty="0">
                <a:solidFill>
                  <a:srgbClr val="C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</a:rPr>
              <a:t> 콜드 스타트 문제</a:t>
            </a:r>
          </a:p>
          <a:p>
            <a:pPr lvl="0">
              <a:defRPr/>
            </a:pPr>
            <a:r>
              <a:rPr lang="en-US" altLang="ko-KR" dirty="0">
                <a:solidFill>
                  <a:srgbClr val="C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</a:rPr>
              <a:t>2.</a:t>
            </a:r>
            <a:r>
              <a:rPr lang="ko-KR" altLang="en-US" dirty="0">
                <a:solidFill>
                  <a:srgbClr val="C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</a:rPr>
              <a:t> 비선형 관계 학습 어려움 </a:t>
            </a:r>
          </a:p>
          <a:p>
            <a:pPr lvl="0">
              <a:defRPr/>
            </a:pPr>
            <a:endParaRPr lang="ko-KR" altLang="en-US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E6E379-9392-B3F1-1764-6575DD3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04" y="5310188"/>
            <a:ext cx="3772426" cy="73352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27C2C2E-44F7-E987-20FA-1D996CB611FE}"/>
              </a:ext>
            </a:extLst>
          </p:cNvPr>
          <p:cNvSpPr/>
          <p:nvPr/>
        </p:nvSpPr>
        <p:spPr>
          <a:xfrm>
            <a:off x="8172754" y="5370327"/>
            <a:ext cx="1242623" cy="404069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B166C3F1-B295-371A-2C95-C9B3358D5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66" y="639617"/>
            <a:ext cx="12200466" cy="68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66769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 3. MF(Matrix Factorization) Model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33EE24-8216-0554-FB96-EBF5CA99A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661" y="1743916"/>
            <a:ext cx="7382485" cy="29702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2010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2C1342-A1CF-281D-73DA-3F0644A67F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6" y="0"/>
            <a:ext cx="12192000" cy="6858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7F2307B-BD14-0538-F51E-AE838A8B9ABB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5643FC0-5A48-BBFB-31AD-1C5EA845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2" y="632912"/>
            <a:ext cx="12200466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09E95-1C89-BBEA-3791-A914E0E607BE}"/>
              </a:ext>
            </a:extLst>
          </p:cNvPr>
          <p:cNvSpPr txBox="1"/>
          <p:nvPr/>
        </p:nvSpPr>
        <p:spPr>
          <a:xfrm>
            <a:off x="230788" y="663275"/>
            <a:ext cx="11133667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4.</a:t>
            </a:r>
            <a:r>
              <a:rPr lang="ko-KR" altLang="en-US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 </a:t>
            </a: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MF </a:t>
            </a:r>
            <a:r>
              <a:rPr lang="ko-KR" altLang="en-US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모델 </a:t>
            </a: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+ user</a:t>
            </a:r>
            <a:r>
              <a:rPr lang="ko-KR" altLang="en-US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E0D8D3-B3CF-9FD4-8032-6D4EFEE1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23" y="1568687"/>
            <a:ext cx="5309877" cy="213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19"/>
          <p:cNvSpPr txBox="1"/>
          <p:nvPr/>
        </p:nvSpPr>
        <p:spPr>
          <a:xfrm>
            <a:off x="4470993" y="5797905"/>
            <a:ext cx="1902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D0D0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</a:rPr>
              <a:t>User </a:t>
            </a:r>
            <a:r>
              <a:rPr lang="ko-KR" altLang="en-US" dirty="0">
                <a:solidFill>
                  <a:srgbClr val="0D0D0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</a:rPr>
              <a:t>정보 사용</a:t>
            </a:r>
            <a:endParaRPr lang="en-US" altLang="ko-KR" dirty="0">
              <a:solidFill>
                <a:srgbClr val="0D0D0D"/>
              </a:solidFill>
              <a:effectLst/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70993" y="3800732"/>
            <a:ext cx="2653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MF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모델 기반  </a:t>
            </a:r>
          </a:p>
        </p:txBody>
      </p:sp>
      <p:sp>
        <p:nvSpPr>
          <p:cNvPr id="7" name="더하기 기호 6"/>
          <p:cNvSpPr/>
          <p:nvPr/>
        </p:nvSpPr>
        <p:spPr>
          <a:xfrm>
            <a:off x="2845300" y="3782056"/>
            <a:ext cx="914400" cy="914400"/>
          </a:xfrm>
          <a:prstGeom prst="mathPlus">
            <a:avLst>
              <a:gd name="adj1" fmla="val 23520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7233" y="4503089"/>
            <a:ext cx="377575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한계 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: </a:t>
            </a:r>
            <a:endParaRPr lang="en-US" altLang="ko-KR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  <a:p>
            <a:pPr marL="0" lvl="0" indent="0">
              <a:buFontTx/>
              <a:buNone/>
              <a:defRPr/>
            </a:pP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단순 내적으로 복잡한 관계를 포착하기 힘들다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CF8E96-E384-B198-E83C-20D1051B82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4" t="28030" r="23599" b="27363"/>
          <a:stretch/>
        </p:blipFill>
        <p:spPr>
          <a:xfrm>
            <a:off x="8160416" y="3475758"/>
            <a:ext cx="3167821" cy="61259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EB1B462-0FAF-E8D3-4CEC-0DCC038E33E2}"/>
              </a:ext>
            </a:extLst>
          </p:cNvPr>
          <p:cNvSpPr/>
          <p:nvPr/>
        </p:nvSpPr>
        <p:spPr>
          <a:xfrm>
            <a:off x="9795112" y="3429000"/>
            <a:ext cx="1541591" cy="61259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64610" t="-1950"/>
          <a:stretch>
            <a:fillRect/>
          </a:stretch>
        </p:blipFill>
        <p:spPr>
          <a:xfrm>
            <a:off x="1548376" y="4486408"/>
            <a:ext cx="2827367" cy="2371592"/>
          </a:xfrm>
          <a:prstGeom prst="rect">
            <a:avLst/>
          </a:prstGeom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30A1A62F-7412-F8D5-D7DC-2BE37AC7A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140000">
            <a:off x="7011578" y="3715687"/>
            <a:ext cx="536338" cy="5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4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37451C-3A42-C380-7A44-58F73E7FF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875BBA1-8438-10E1-6981-956408CB9AEC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0FC3D7-A743-74EE-F35A-A745F7162540}"/>
              </a:ext>
            </a:extLst>
          </p:cNvPr>
          <p:cNvSpPr txBox="1"/>
          <p:nvPr/>
        </p:nvSpPr>
        <p:spPr>
          <a:xfrm>
            <a:off x="3471260" y="4600306"/>
            <a:ext cx="207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MF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모델 기반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8F58B-7405-4C44-3E8A-6A303D9C78ED}"/>
              </a:ext>
            </a:extLst>
          </p:cNvPr>
          <p:cNvSpPr txBox="1"/>
          <p:nvPr/>
        </p:nvSpPr>
        <p:spPr>
          <a:xfrm>
            <a:off x="5557619" y="4616054"/>
            <a:ext cx="207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이미지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feature</a:t>
            </a: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711190-5BB1-D3A3-E071-FB2EF98E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76" t="9568" b="1"/>
          <a:stretch/>
        </p:blipFill>
        <p:spPr>
          <a:xfrm>
            <a:off x="1424015" y="5605411"/>
            <a:ext cx="3950786" cy="63318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A04939A-EA20-150E-46F8-311B8545D55F}"/>
              </a:ext>
            </a:extLst>
          </p:cNvPr>
          <p:cNvSpPr/>
          <p:nvPr/>
        </p:nvSpPr>
        <p:spPr>
          <a:xfrm>
            <a:off x="2617694" y="5535415"/>
            <a:ext cx="2589742" cy="762649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2924" y="5677939"/>
            <a:ext cx="61587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한계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:</a:t>
            </a:r>
            <a:endParaRPr lang="en-US" altLang="ko-KR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성능이 타 모델에 비해 성능이 좋지 않다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.</a:t>
            </a:r>
            <a:endParaRPr lang="ko-KR" altLang="en-US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54BC221D-D411-2556-6720-2413DA0C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1431"/>
            <a:ext cx="12200466" cy="685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2FEE1B-6654-7A58-86EE-E7F20ED138A3}"/>
              </a:ext>
            </a:extLst>
          </p:cNvPr>
          <p:cNvSpPr txBox="1"/>
          <p:nvPr/>
        </p:nvSpPr>
        <p:spPr>
          <a:xfrm>
            <a:off x="-8466" y="559936"/>
            <a:ext cx="10927977" cy="73011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 5. MF 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모델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+ image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정보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Model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94022F-B84A-4C48-BF28-E60C6E8CD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26" y="1520584"/>
            <a:ext cx="10196774" cy="29532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4423C5-BA51-0897-52D4-2552F6ADEA14}"/>
              </a:ext>
            </a:extLst>
          </p:cNvPr>
          <p:cNvSpPr/>
          <p:nvPr/>
        </p:nvSpPr>
        <p:spPr>
          <a:xfrm>
            <a:off x="8292353" y="2445399"/>
            <a:ext cx="851647" cy="49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93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27A781-6E0D-84EA-4773-3282A3853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BA2BA42-C2E1-3EE0-D6EC-E734EE68903C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20" name="TextBox 19"/>
          <p:cNvSpPr txBox="1"/>
          <p:nvPr/>
        </p:nvSpPr>
        <p:spPr>
          <a:xfrm>
            <a:off x="6974539" y="2203098"/>
            <a:ext cx="54463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한계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1.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MLP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아키텍쳐의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불확실성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2.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콜드 스타트 문제</a:t>
            </a:r>
          </a:p>
          <a:p>
            <a:pPr lvl="0">
              <a:defRPr/>
            </a:pPr>
            <a:endParaRPr lang="ko-KR" altLang="en-US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-&gt;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타 모델에 비해 성능 저하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2111" y="1100608"/>
            <a:ext cx="5553889" cy="4531278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F61D65E9-6CC6-EB06-52E9-322101830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8650"/>
            <a:ext cx="12192000" cy="68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14301" y="666436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>
                    <a:lumMod val="95000"/>
                  </a:schemeClr>
                </a:solidFill>
                <a:latin typeface="Pretendard Medium" panose="02000503000000020004" pitchFamily="2" charset="-127"/>
                <a:ea typeface="Hallym Gothic Bold"/>
              </a:rPr>
              <a:t>   </a:t>
            </a:r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Pretendard Medium" panose="02000503000000020004" pitchFamily="2" charset="-127"/>
                <a:ea typeface="Hallym Gothic Bold"/>
              </a:rPr>
              <a:t>6. NCF(Neural Collaborative Filtering) Model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F154BE-045B-A422-EB2F-2512E9D04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587" y="6067985"/>
            <a:ext cx="3410426" cy="48584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F896303-334D-DF82-B069-FAD2B245068C}"/>
              </a:ext>
            </a:extLst>
          </p:cNvPr>
          <p:cNvSpPr/>
          <p:nvPr/>
        </p:nvSpPr>
        <p:spPr>
          <a:xfrm>
            <a:off x="3766860" y="6116963"/>
            <a:ext cx="1242623" cy="404069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30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12191999" cy="6858000"/>
            <a:chOff x="0" y="-476250"/>
            <a:chExt cx="12192000" cy="749379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-476250"/>
              <a:ext cx="12192000" cy="749379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215217"/>
              <a:ext cx="12192000" cy="6245909"/>
            </a:xfrm>
            <a:prstGeom prst="rect">
              <a:avLst/>
            </a:prstGeom>
          </p:spPr>
        </p:pic>
        <p:sp>
          <p:nvSpPr>
            <p:cNvPr id="16" name="가로 글상자 15"/>
            <p:cNvSpPr txBox="1"/>
            <p:nvPr/>
          </p:nvSpPr>
          <p:spPr>
            <a:xfrm>
              <a:off x="750092" y="2789870"/>
              <a:ext cx="6405563" cy="3882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16199"/>
                </a:lnSpc>
                <a:defRPr/>
              </a:pPr>
              <a:r>
                <a:rPr lang="ko-KR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</a:t>
              </a:r>
              <a:r>
                <a:rPr lang="en-US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lang="ko-KR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간</a:t>
              </a:r>
              <a:r>
                <a:rPr lang="en-US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lang="ko-KR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유사도</a:t>
              </a:r>
              <a:r>
                <a:rPr lang="en-US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lang="ko-KR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만을</a:t>
              </a:r>
              <a:r>
                <a:rPr lang="en-US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lang="ko-KR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활용하여</a:t>
              </a:r>
              <a:r>
                <a:rPr lang="en-US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lang="ko-KR" altLang="en-US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패션 </a:t>
              </a:r>
              <a:r>
                <a:rPr lang="ko-KR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스타일</a:t>
              </a:r>
              <a:r>
                <a:rPr lang="en-US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lang="ko-KR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선호</a:t>
              </a:r>
              <a:r>
                <a:rPr lang="en-US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lang="ko-KR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여부를</a:t>
              </a:r>
              <a:r>
                <a:rPr lang="en-US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lang="ko-KR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예측한다</a:t>
              </a:r>
              <a:r>
                <a:rPr lang="en-US" altLang="ko-KR" sz="1600" u="none" strike="noStrike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.</a:t>
              </a:r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488154" y="1741643"/>
              <a:ext cx="6512721" cy="119390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6500" u="sng" dirty="0">
                  <a:ln w="9525">
                    <a:solidFill>
                      <a:schemeClr val="dk1"/>
                    </a:solidFill>
                  </a:ln>
                  <a:solidFill>
                    <a:schemeClr val="dk1"/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추천 시스템</a:t>
              </a: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0" y="620258"/>
          <a:ext cx="12192000" cy="570025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5004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2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0043">
                <a:tc rowSpan="2" gridSpan="3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7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7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2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0042">
                <a:tc gridSpan="3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7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7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004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004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0043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l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l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l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l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b="0" i="0" dirty="0">
                        <a:ln w="9525">
                          <a:solidFill>
                            <a:schemeClr val="lt1"/>
                          </a:solidFill>
                        </a:ln>
                        <a:solidFill>
                          <a:schemeClr val="l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lt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가로 글상자 19"/>
          <p:cNvSpPr txBox="1"/>
          <p:nvPr/>
        </p:nvSpPr>
        <p:spPr>
          <a:xfrm>
            <a:off x="736485" y="2895190"/>
            <a:ext cx="6405564" cy="35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6199"/>
              </a:lnSpc>
              <a:defRPr/>
            </a:pPr>
            <a:r>
              <a:rPr lang="ko-KR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이미지</a:t>
            </a:r>
            <a:r>
              <a:rPr lang="en-US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간</a:t>
            </a:r>
            <a:r>
              <a:rPr lang="en-US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유사도</a:t>
            </a:r>
            <a:r>
              <a:rPr lang="en-US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만을</a:t>
            </a:r>
            <a:r>
              <a:rPr lang="en-US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활용하여</a:t>
            </a:r>
            <a:r>
              <a:rPr lang="en-US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en-US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패션 </a:t>
            </a:r>
            <a:r>
              <a:rPr lang="ko-KR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스타일</a:t>
            </a:r>
            <a:r>
              <a:rPr lang="en-US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선호</a:t>
            </a:r>
            <a:r>
              <a:rPr lang="en-US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여부를</a:t>
            </a:r>
            <a:r>
              <a:rPr lang="en-US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예측한다</a:t>
            </a:r>
            <a:r>
              <a:rPr lang="en-US" altLang="ko-KR" sz="1600" u="none" strike="noStrike" dirty="0">
                <a:solidFill>
                  <a:srgbClr val="072D4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.</a:t>
            </a:r>
          </a:p>
        </p:txBody>
      </p:sp>
      <p:sp>
        <p:nvSpPr>
          <p:cNvPr id="21" name="가로 글상자 20"/>
          <p:cNvSpPr txBox="1"/>
          <p:nvPr/>
        </p:nvSpPr>
        <p:spPr>
          <a:xfrm>
            <a:off x="474547" y="1928606"/>
            <a:ext cx="6512719" cy="10926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6500" dirty="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</a:rPr>
              <a:t>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3958690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sp>
        <p:nvSpPr>
          <p:cNvPr id="10" name="TextBox 9"/>
          <p:cNvSpPr txBox="1"/>
          <p:nvPr/>
        </p:nvSpPr>
        <p:spPr>
          <a:xfrm>
            <a:off x="351367" y="762000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000" dirty="0">
                <a:solidFill>
                  <a:schemeClr val="tx1"/>
                </a:solidFill>
                <a:latin typeface="Pretendard Medium" panose="02000503000000020004" pitchFamily="2" charset="-127"/>
                <a:ea typeface="Hallym Gothic Bold"/>
              </a:rPr>
              <a:t> 5. NCF Model</a:t>
            </a:r>
            <a:r>
              <a:rPr lang="ko-KR" altLang="en-US" sz="3000" dirty="0">
                <a:solidFill>
                  <a:schemeClr val="tx1"/>
                </a:solidFill>
                <a:latin typeface="Pretendard Medium" panose="02000503000000020004" pitchFamily="2" charset="-127"/>
                <a:ea typeface="Hallym Gothic Bold"/>
              </a:rPr>
              <a:t> </a:t>
            </a:r>
            <a:r>
              <a:rPr lang="en-US" altLang="ko-KR" sz="3000" dirty="0">
                <a:solidFill>
                  <a:schemeClr val="tx1"/>
                </a:solidFill>
                <a:latin typeface="Pretendard Medium" panose="02000503000000020004" pitchFamily="2" charset="-127"/>
                <a:ea typeface="Hallym Gothic Bold"/>
              </a:rPr>
              <a:t>+ item </a:t>
            </a:r>
            <a:r>
              <a:rPr lang="ko-KR" altLang="en-US" sz="3000" dirty="0">
                <a:solidFill>
                  <a:schemeClr val="tx1"/>
                </a:solidFill>
                <a:latin typeface="Pretendard Medium" panose="02000503000000020004" pitchFamily="2" charset="-127"/>
                <a:ea typeface="Hallym Gothic Bold"/>
              </a:rPr>
              <a:t>정보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32950" t="390" r="-340" b="7230"/>
          <a:stretch>
            <a:fillRect/>
          </a:stretch>
        </p:blipFill>
        <p:spPr>
          <a:xfrm>
            <a:off x="574986" y="1295400"/>
            <a:ext cx="3743206" cy="4452745"/>
          </a:xfrm>
          <a:custGeom>
            <a:avLst/>
            <a:gdLst>
              <a:gd name="connsiteX0" fmla="*/ 31838 w 3743208"/>
              <a:gd name="connsiteY0" fmla="*/ 28892 h 4452748"/>
              <a:gd name="connsiteX1" fmla="*/ 3743166 w 3743208"/>
              <a:gd name="connsiteY1" fmla="*/ 37 h 4452748"/>
              <a:gd name="connsiteX2" fmla="*/ 3704256 w 3743208"/>
              <a:gd name="connsiteY2" fmla="*/ 4452728 h 4452748"/>
              <a:gd name="connsiteX3" fmla="*/ 1174838 w 3743208"/>
              <a:gd name="connsiteY3" fmla="*/ 4442144 h 4452748"/>
              <a:gd name="connsiteX4" fmla="*/ 1227756 w 3743208"/>
              <a:gd name="connsiteY4" fmla="*/ 1743392 h 4452748"/>
              <a:gd name="connsiteX5" fmla="*/ 89 w 3743208"/>
              <a:gd name="connsiteY5" fmla="*/ 1743393 h 4452748"/>
              <a:gd name="connsiteX6" fmla="*/ 31838 w 3743208"/>
              <a:gd name="connsiteY6" fmla="*/ 28892 h 44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3208" h="4452748">
                <a:moveTo>
                  <a:pt x="31838" y="28892"/>
                </a:moveTo>
                <a:lnTo>
                  <a:pt x="3743166" y="37"/>
                </a:lnTo>
                <a:lnTo>
                  <a:pt x="3704256" y="4452728"/>
                </a:lnTo>
                <a:lnTo>
                  <a:pt x="1174838" y="4442144"/>
                </a:lnTo>
                <a:lnTo>
                  <a:pt x="1227756" y="1743392"/>
                </a:lnTo>
                <a:lnTo>
                  <a:pt x="89" y="1743393"/>
                </a:lnTo>
                <a:lnTo>
                  <a:pt x="31838" y="28892"/>
                </a:lnTo>
                <a:close/>
              </a:path>
            </a:pathLst>
          </a:cu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9967" y="5849768"/>
            <a:ext cx="3010320" cy="49536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25543" y="5974470"/>
            <a:ext cx="1242623" cy="404069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5863" y="5306551"/>
            <a:ext cx="460327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한계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</a:p>
          <a:p>
            <a:pPr lvl="0">
              <a:defRPr/>
            </a:pP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MF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 기반으로 한 모델 중에서는 가장 좋은 성능을 보인다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 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하지만 여전히 유사도 기반 보다 좋은 성능을 보이지는 않는다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ko-KR" altLang="en-US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621431"/>
            <a:ext cx="12200466" cy="68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8466" y="582822"/>
            <a:ext cx="10927977" cy="73011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 7. NCF 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모델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+ image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정보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Model</a:t>
            </a:r>
          </a:p>
        </p:txBody>
      </p:sp>
      <p:pic>
        <p:nvPicPr>
          <p:cNvPr id="2" name="Picture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3140000">
            <a:off x="4579327" y="5880172"/>
            <a:ext cx="609600" cy="5926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r="35680" b="-2550"/>
          <a:stretch>
            <a:fillRect/>
          </a:stretch>
        </p:blipFill>
        <p:spPr>
          <a:xfrm>
            <a:off x="6033246" y="2091457"/>
            <a:ext cx="5235390" cy="2430868"/>
          </a:xfrm>
          <a:prstGeom prst="rect">
            <a:avLst/>
          </a:prstGeom>
        </p:spPr>
      </p:pic>
      <p:sp>
        <p:nvSpPr>
          <p:cNvPr id="9" name="더하기 기호 8"/>
          <p:cNvSpPr/>
          <p:nvPr/>
        </p:nvSpPr>
        <p:spPr>
          <a:xfrm>
            <a:off x="4760258" y="2971800"/>
            <a:ext cx="914400" cy="914400"/>
          </a:xfrm>
          <a:prstGeom prst="mathPlus">
            <a:avLst>
              <a:gd name="adj1" fmla="val 2352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461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9418" y="1421994"/>
            <a:ext cx="3738293" cy="4058535"/>
          </a:xfrm>
          <a:prstGeom prst="rect">
            <a:avLst/>
          </a:prstGeom>
        </p:spPr>
      </p:pic>
      <p:sp>
        <p:nvSpPr>
          <p:cNvPr id="27" name="가로 글상자 26"/>
          <p:cNvSpPr txBox="1"/>
          <p:nvPr/>
        </p:nvSpPr>
        <p:spPr>
          <a:xfrm>
            <a:off x="2632373" y="5873993"/>
            <a:ext cx="74379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한계</a:t>
            </a:r>
            <a:r>
              <a:rPr lang="en-US" altLang="ko-KR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:</a:t>
            </a:r>
            <a:r>
              <a:rPr lang="ko-KR" altLang="en-US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</a:p>
          <a:p>
            <a:pPr lvl="0">
              <a:defRPr/>
            </a:pPr>
            <a:r>
              <a:rPr lang="en-US" altLang="ko-KR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1.</a:t>
            </a:r>
            <a:r>
              <a:rPr lang="ko-KR" altLang="en-US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모델 복잡성</a:t>
            </a:r>
            <a:r>
              <a:rPr lang="en-US" altLang="ko-KR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: </a:t>
            </a:r>
            <a:r>
              <a:rPr lang="en" altLang="ko-KR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Attention </a:t>
            </a:r>
            <a:r>
              <a:rPr lang="ko-KR" altLang="en-US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기반 모델의 매개변수 수가 많아 최적화가 어렵고 계산 비용이 큼</a:t>
            </a:r>
            <a:r>
              <a:rPr lang="en-US" altLang="ko-KR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2.</a:t>
            </a:r>
            <a:r>
              <a:rPr lang="ko-KR" altLang="en-US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데이터 품질</a:t>
            </a:r>
            <a:r>
              <a:rPr lang="en-US" altLang="ko-KR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,</a:t>
            </a:r>
            <a:r>
              <a:rPr lang="ko-KR" altLang="en-US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양 문제</a:t>
            </a:r>
            <a:r>
              <a:rPr lang="en-US" altLang="ko-KR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:</a:t>
            </a:r>
            <a:r>
              <a:rPr lang="ko-KR" altLang="en-US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" altLang="ko-KR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Attention </a:t>
            </a:r>
            <a:r>
              <a:rPr lang="ko-KR" altLang="en-US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모델 학습에 충분한 데이터가 부족하여 </a:t>
            </a:r>
            <a:r>
              <a:rPr lang="en" altLang="ko-KR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overfitting </a:t>
            </a:r>
            <a:r>
              <a:rPr lang="ko-KR" altLang="en-US" sz="1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위험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2904FA57-EE96-300E-7C44-81AC236A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66" y="638174"/>
            <a:ext cx="12200466" cy="68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38175"/>
            <a:ext cx="11645153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8.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MRS(</a:t>
            </a:r>
            <a:r>
              <a:rPr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Multimodal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Recommender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Systems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)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Model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5ED5DE-36A9-EEFA-B121-B173613069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9792"/>
          <a:stretch/>
        </p:blipFill>
        <p:spPr>
          <a:xfrm>
            <a:off x="5128657" y="3739517"/>
            <a:ext cx="6516496" cy="1859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D39E57-9620-A644-A6E4-864F3600C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005" y="1421994"/>
            <a:ext cx="4264154" cy="1059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98FF08-9ACA-65B1-A93D-4A013DE1C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005" y="2789073"/>
            <a:ext cx="7772400" cy="480596"/>
          </a:xfrm>
          <a:prstGeom prst="rect">
            <a:avLst/>
          </a:prstGeom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2FC46F53-159A-1327-2CBB-BFD66D35B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8486079">
            <a:off x="7333769" y="2479392"/>
            <a:ext cx="262626" cy="2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17EF9C-1366-C124-58AF-90BE0EB921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FBD2F69-6037-490F-6E9C-F8969E47EE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2699" y="644594"/>
            <a:ext cx="12192000" cy="6213406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DC267B0-2FB3-238E-B6BA-DF0CCAD40DB2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4413F40-2181-8917-7016-9A8F22D8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" y="622184"/>
            <a:ext cx="12200466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C9280C-BC00-02CF-B4B9-2703ECE06F15}"/>
              </a:ext>
            </a:extLst>
          </p:cNvPr>
          <p:cNvSpPr txBox="1"/>
          <p:nvPr/>
        </p:nvSpPr>
        <p:spPr>
          <a:xfrm>
            <a:off x="288031" y="668448"/>
            <a:ext cx="11133667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9. Survey </a:t>
            </a:r>
            <a:r>
              <a:rPr lang="ko-KR" altLang="en-US" sz="30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</a:t>
            </a: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+ Image </a:t>
            </a:r>
            <a:r>
              <a:rPr lang="ko-KR" altLang="en-US" sz="3000" dirty="0" err="1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머신러닝</a:t>
            </a:r>
            <a:endParaRPr lang="ko-KR" altLang="en-US" sz="3000" dirty="0">
              <a:solidFill>
                <a:srgbClr val="FFFF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AC3D1-DFE8-B369-F56B-79ED8FAB0D68}"/>
              </a:ext>
            </a:extLst>
          </p:cNvPr>
          <p:cNvSpPr txBox="1"/>
          <p:nvPr/>
        </p:nvSpPr>
        <p:spPr>
          <a:xfrm>
            <a:off x="288031" y="1479627"/>
            <a:ext cx="52281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1)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Support vector machine</a:t>
            </a:r>
          </a:p>
          <a:p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CB3864-78DE-DFFB-75DC-3EB2E49DA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928" y="2099919"/>
            <a:ext cx="7145495" cy="3374160"/>
          </a:xfrm>
          <a:prstGeom prst="rect">
            <a:avLst/>
          </a:prstGeom>
        </p:spPr>
      </p:pic>
      <p:pic>
        <p:nvPicPr>
          <p:cNvPr id="3080" name="Picture 8" descr="Support Vector Machine (SVM) — Simplest Intuition | by Skillcate AI | Medium">
            <a:extLst>
              <a:ext uri="{FF2B5EF4-FFF2-40B4-BE49-F238E27FC236}">
                <a16:creationId xmlns:a16="http://schemas.microsoft.com/office/drawing/2014/main" id="{9052E433-A0F8-1480-31BA-043FD07A2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152" y="2122077"/>
            <a:ext cx="7145495" cy="286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6AED9BB8-910E-7716-0931-3AEC9B1C6D0D}"/>
              </a:ext>
            </a:extLst>
          </p:cNvPr>
          <p:cNvSpPr/>
          <p:nvPr/>
        </p:nvSpPr>
        <p:spPr>
          <a:xfrm>
            <a:off x="2412577" y="5000141"/>
            <a:ext cx="2684973" cy="82110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660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34377-EE4D-76ED-9658-98552CE7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D27D74-5BC6-0EC8-F2C8-7C659CC6BC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2437820-10D7-B8F1-4328-EC4E0A6521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2699" y="644594"/>
            <a:ext cx="12192000" cy="6213406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5456849-F678-4B21-CEAD-84EF916062E2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E371EAD-1F93-BCF8-A2B9-F3043E2E7B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3" t="32232" r="6197" b="4977"/>
          <a:stretch/>
        </p:blipFill>
        <p:spPr>
          <a:xfrm>
            <a:off x="2492194" y="1976173"/>
            <a:ext cx="7463324" cy="4119827"/>
          </a:xfrm>
          <a:prstGeom prst="rect">
            <a:avLst/>
          </a:prstGeom>
        </p:spPr>
      </p:pic>
      <p:pic>
        <p:nvPicPr>
          <p:cNvPr id="3078" name="Picture 6" descr="Anas Brital | Random Forest Algorithm Explained .">
            <a:extLst>
              <a:ext uri="{FF2B5EF4-FFF2-40B4-BE49-F238E27FC236}">
                <a16:creationId xmlns:a16="http://schemas.microsoft.com/office/drawing/2014/main" id="{90C6C6BA-933D-3AB6-974C-4B7D2650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059" y="1870695"/>
            <a:ext cx="7503459" cy="380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타원 3076">
            <a:extLst>
              <a:ext uri="{FF2B5EF4-FFF2-40B4-BE49-F238E27FC236}">
                <a16:creationId xmlns:a16="http://schemas.microsoft.com/office/drawing/2014/main" id="{5AEF8842-2CD1-3018-3783-57DEFAD25234}"/>
              </a:ext>
            </a:extLst>
          </p:cNvPr>
          <p:cNvSpPr/>
          <p:nvPr/>
        </p:nvSpPr>
        <p:spPr>
          <a:xfrm>
            <a:off x="4278586" y="5555147"/>
            <a:ext cx="1800482" cy="64633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08C22-D62C-7DEF-16FB-0916508E6DB2}"/>
              </a:ext>
            </a:extLst>
          </p:cNvPr>
          <p:cNvSpPr txBox="1"/>
          <p:nvPr/>
        </p:nvSpPr>
        <p:spPr>
          <a:xfrm>
            <a:off x="333635" y="1357751"/>
            <a:ext cx="2824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2)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Random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Forest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27F182D-DE9B-2472-74E7-48100A7F53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33" y="633851"/>
            <a:ext cx="12200466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EB1B9-1B8A-F355-6FB9-010F489625B9}"/>
              </a:ext>
            </a:extLst>
          </p:cNvPr>
          <p:cNvSpPr txBox="1"/>
          <p:nvPr/>
        </p:nvSpPr>
        <p:spPr>
          <a:xfrm>
            <a:off x="288031" y="668448"/>
            <a:ext cx="11133667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9. Survey </a:t>
            </a:r>
            <a:r>
              <a:rPr lang="ko-KR" altLang="en-US" sz="30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</a:t>
            </a: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+ Image </a:t>
            </a:r>
            <a:r>
              <a:rPr lang="ko-KR" altLang="en-US" sz="3000" dirty="0" err="1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머신러닝</a:t>
            </a:r>
            <a:endParaRPr lang="ko-KR" altLang="en-US" sz="3000" dirty="0">
              <a:solidFill>
                <a:srgbClr val="FFFF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133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7351"/>
            <a:ext cx="12200466" cy="68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1004" y="695811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9. Survey </a:t>
            </a:r>
            <a:r>
              <a:rPr lang="ko-KR" altLang="en-US" sz="30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</a:t>
            </a: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+ Image </a:t>
            </a:r>
            <a:r>
              <a:rPr lang="ko-KR" altLang="en-US" sz="3000" dirty="0" err="1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머신러닝</a:t>
            </a:r>
            <a:endParaRPr lang="ko-KR" altLang="en-US" sz="3000" dirty="0">
              <a:solidFill>
                <a:srgbClr val="FFFF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36580" b="-6580"/>
          <a:stretch>
            <a:fillRect/>
          </a:stretch>
        </p:blipFill>
        <p:spPr>
          <a:xfrm>
            <a:off x="3156223" y="1858734"/>
            <a:ext cx="5850841" cy="4303455"/>
          </a:xfrm>
          <a:prstGeom prst="rect">
            <a:avLst/>
          </a:prstGeom>
        </p:spPr>
      </p:pic>
      <p:pic>
        <p:nvPicPr>
          <p:cNvPr id="3074" name="Picture 2" descr="Gbm machine clearance learning python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163873" y="1858736"/>
            <a:ext cx="5864254" cy="3596842"/>
          </a:xfrm>
          <a:prstGeom prst="rect">
            <a:avLst/>
          </a:prstGeom>
          <a:noFill/>
        </p:spPr>
      </p:pic>
      <p:sp>
        <p:nvSpPr>
          <p:cNvPr id="3079" name="타원 3078"/>
          <p:cNvSpPr/>
          <p:nvPr/>
        </p:nvSpPr>
        <p:spPr>
          <a:xfrm>
            <a:off x="5535598" y="5338709"/>
            <a:ext cx="1634771" cy="62868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081" name="TextBox 3080"/>
          <p:cNvSpPr txBox="1"/>
          <p:nvPr/>
        </p:nvSpPr>
        <p:spPr>
          <a:xfrm>
            <a:off x="555313" y="6007024"/>
            <a:ext cx="8472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한계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: 1.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SVM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모델과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Random Forest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모델은 충분한 성능이 나오지 않았다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. </a:t>
            </a:r>
            <a:b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</a:b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      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2.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GBDT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는 코드와 모델이 단순하고 왜 이런 결과가 나왔는지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설명하기 어렵다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1004" y="1430049"/>
            <a:ext cx="3475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3) Gradient Boosting Model</a:t>
            </a:r>
          </a:p>
        </p:txBody>
      </p:sp>
    </p:spTree>
    <p:extLst>
      <p:ext uri="{BB962C8B-B14F-4D97-AF65-F5344CB8AC3E}">
        <p14:creationId xmlns:p14="http://schemas.microsoft.com/office/powerpoint/2010/main" val="2220507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CEBFF-9B7B-B02F-197F-DBB1702A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3A6B09-9F38-D9D8-5564-238458D0A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464CD23-D3B6-AEC8-BB88-012FBAFF81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-8466" y="628718"/>
            <a:ext cx="12192000" cy="6229282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7E3490F-1531-4CEC-3568-7311D2A2F94D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74BFC49-6CCB-7A90-EF32-896F6428A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66" y="628718"/>
            <a:ext cx="12200466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C79224-C77A-FA61-FB1E-0A8A2B2F4631}"/>
              </a:ext>
            </a:extLst>
          </p:cNvPr>
          <p:cNvSpPr txBox="1"/>
          <p:nvPr/>
        </p:nvSpPr>
        <p:spPr>
          <a:xfrm>
            <a:off x="186267" y="698636"/>
            <a:ext cx="11133667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10. Survey </a:t>
            </a:r>
            <a:r>
              <a:rPr lang="ko-KR" altLang="en-US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정보</a:t>
            </a: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+ Image </a:t>
            </a:r>
            <a:r>
              <a:rPr lang="ko-KR" altLang="en-US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딥러닝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EC3C89-284E-7E3A-4F26-7565F299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644" y="1709497"/>
            <a:ext cx="3238952" cy="3439005"/>
          </a:xfrm>
          <a:prstGeom prst="rect">
            <a:avLst/>
          </a:prstGeom>
        </p:spPr>
      </p:pic>
      <p:pic>
        <p:nvPicPr>
          <p:cNvPr id="2050" name="Picture 2" descr="LeakyReLU — PyTorch 2.5 documentation">
            <a:extLst>
              <a:ext uri="{FF2B5EF4-FFF2-40B4-BE49-F238E27FC236}">
                <a16:creationId xmlns:a16="http://schemas.microsoft.com/office/drawing/2014/main" id="{3D6DA966-C7F1-F7B9-A138-1917946C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7" y="1505595"/>
            <a:ext cx="2850924" cy="213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U 함수 - 신경망에서 자주 사용하는 활성화 함수">
            <a:extLst>
              <a:ext uri="{FF2B5EF4-FFF2-40B4-BE49-F238E27FC236}">
                <a16:creationId xmlns:a16="http://schemas.microsoft.com/office/drawing/2014/main" id="{0D63C575-11B6-EFDF-0843-1C6D9FB8A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79" y="3750412"/>
            <a:ext cx="2887562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A39429-7431-DA6E-4C0E-8C2F176149D4}"/>
              </a:ext>
            </a:extLst>
          </p:cNvPr>
          <p:cNvSpPr txBox="1"/>
          <p:nvPr/>
        </p:nvSpPr>
        <p:spPr>
          <a:xfrm>
            <a:off x="581727" y="3563470"/>
            <a:ext cx="3161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Leaky </a:t>
            </a:r>
            <a:r>
              <a:rPr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ReLU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함수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494E32-7446-2AD6-B86B-306175D1F099}"/>
              </a:ext>
            </a:extLst>
          </p:cNvPr>
          <p:cNvSpPr txBox="1"/>
          <p:nvPr/>
        </p:nvSpPr>
        <p:spPr>
          <a:xfrm>
            <a:off x="577535" y="5644678"/>
            <a:ext cx="3161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ReLU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A0A39-8572-2534-2DBA-895C143D35CE}"/>
              </a:ext>
            </a:extLst>
          </p:cNvPr>
          <p:cNvSpPr txBox="1"/>
          <p:nvPr/>
        </p:nvSpPr>
        <p:spPr>
          <a:xfrm>
            <a:off x="3883154" y="5316802"/>
            <a:ext cx="3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1.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딥러닝 모델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layer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구성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B4E16D-46E5-B441-59E2-1F29A1E48063}"/>
              </a:ext>
            </a:extLst>
          </p:cNvPr>
          <p:cNvSpPr txBox="1"/>
          <p:nvPr/>
        </p:nvSpPr>
        <p:spPr>
          <a:xfrm>
            <a:off x="8484203" y="5279632"/>
            <a:ext cx="3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2.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학습 및 결과 출력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1C3901-8EF3-5A90-5708-0F871D5344AD}"/>
              </a:ext>
            </a:extLst>
          </p:cNvPr>
          <p:cNvGrpSpPr/>
          <p:nvPr/>
        </p:nvGrpSpPr>
        <p:grpSpPr>
          <a:xfrm>
            <a:off x="7970713" y="1909232"/>
            <a:ext cx="3639560" cy="3179323"/>
            <a:chOff x="7979179" y="1757039"/>
            <a:chExt cx="3639560" cy="317932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73EF1C7-BD0E-A645-75A9-09150D43B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87645" y="4576429"/>
              <a:ext cx="3631094" cy="35993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0B21688-A437-6DBF-6B94-F208933B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79179" y="1757039"/>
              <a:ext cx="3631094" cy="2836793"/>
            </a:xfrm>
            <a:prstGeom prst="rect">
              <a:avLst/>
            </a:prstGeom>
          </p:spPr>
        </p:pic>
      </p:grpSp>
      <p:pic>
        <p:nvPicPr>
          <p:cNvPr id="23" name="Picture 19">
            <a:extLst>
              <a:ext uri="{FF2B5EF4-FFF2-40B4-BE49-F238E27FC236}">
                <a16:creationId xmlns:a16="http://schemas.microsoft.com/office/drawing/2014/main" id="{AE9C195B-1024-0C9F-2894-106C9E4AC0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140000">
            <a:off x="3217296" y="3391118"/>
            <a:ext cx="609600" cy="592667"/>
          </a:xfrm>
          <a:prstGeom prst="rect">
            <a:avLst/>
          </a:prstGeom>
        </p:spPr>
      </p:pic>
      <p:pic>
        <p:nvPicPr>
          <p:cNvPr id="24" name="Picture 19">
            <a:extLst>
              <a:ext uri="{FF2B5EF4-FFF2-40B4-BE49-F238E27FC236}">
                <a16:creationId xmlns:a16="http://schemas.microsoft.com/office/drawing/2014/main" id="{3D79C9DC-25A2-2A86-4656-CB334A5463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140000">
            <a:off x="7342695" y="3468499"/>
            <a:ext cx="491705" cy="478047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6D407F21-488B-DA15-95F5-7340FFE0FA76}"/>
              </a:ext>
            </a:extLst>
          </p:cNvPr>
          <p:cNvSpPr/>
          <p:nvPr/>
        </p:nvSpPr>
        <p:spPr>
          <a:xfrm>
            <a:off x="10209786" y="4711258"/>
            <a:ext cx="1318654" cy="42098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AD82C-75EE-2C86-26FF-EAD50E2A4E5B}"/>
              </a:ext>
            </a:extLst>
          </p:cNvPr>
          <p:cNvSpPr txBox="1"/>
          <p:nvPr/>
        </p:nvSpPr>
        <p:spPr>
          <a:xfrm>
            <a:off x="474425" y="6043445"/>
            <a:ext cx="8009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한계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단순히 전처리한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feature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를 이미지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feature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와 결합을 했기 때문에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survey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정보 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feature</a:t>
            </a:r>
            <a:r>
              <a:rPr lang="ko-KR" altLang="en-US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를 충분히 활용했다고 보기 어렵다</a:t>
            </a:r>
            <a:r>
              <a:rPr lang="en-US" altLang="ko-KR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.</a:t>
            </a:r>
            <a:endParaRPr lang="ko-KR" altLang="en-US" dirty="0">
              <a:solidFill>
                <a:srgbClr val="C00000"/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452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CEBFF-9B7B-B02F-197F-DBB1702A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3A6B09-9F38-D9D8-5564-238458D0A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464CD23-D3B6-AEC8-BB88-012FBAFF81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-8466" y="645094"/>
            <a:ext cx="12192000" cy="6229282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7E3490F-1531-4CEC-3568-7311D2A2F94D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74BFC49-6CCB-7A90-EF32-896F6428A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66" y="628718"/>
            <a:ext cx="12200466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C79224-C77A-FA61-FB1E-0A8A2B2F4631}"/>
              </a:ext>
            </a:extLst>
          </p:cNvPr>
          <p:cNvSpPr txBox="1"/>
          <p:nvPr/>
        </p:nvSpPr>
        <p:spPr>
          <a:xfrm>
            <a:off x="618067" y="762000"/>
            <a:ext cx="11133667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Final. Tab-Transformer</a:t>
            </a:r>
            <a:endParaRPr lang="ko-KR" altLang="en-US" sz="3000" dirty="0">
              <a:solidFill>
                <a:srgbClr val="FFFFFF"/>
              </a:solidFill>
              <a:latin typeface="Pretendard Medium" panose="02000503000000020004" pitchFamily="2" charset="-127"/>
              <a:ea typeface="Hallym Gothic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46E78-F595-775A-549C-C8161045FBEF}"/>
              </a:ext>
            </a:extLst>
          </p:cNvPr>
          <p:cNvSpPr txBox="1"/>
          <p:nvPr/>
        </p:nvSpPr>
        <p:spPr>
          <a:xfrm>
            <a:off x="5097949" y="2095977"/>
            <a:ext cx="581692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범주형 데이터를 처리하기 위해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Attention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메커니즘을 이용하여 범주형 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데이터간의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‘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상관관계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’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를 학습</a:t>
            </a:r>
            <a:b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</a:b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DAB703A7-F550-AD2B-2513-6761DEC1DC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3140000">
            <a:off x="5707446" y="3103872"/>
            <a:ext cx="341178" cy="331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6D979-6EC6-95AD-839D-556CFA8158FA}"/>
              </a:ext>
            </a:extLst>
          </p:cNvPr>
          <p:cNvSpPr txBox="1"/>
          <p:nvPr/>
        </p:nvSpPr>
        <p:spPr>
          <a:xfrm>
            <a:off x="6356160" y="3085056"/>
            <a:ext cx="473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Image feature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정보를 사용하지 않고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SOTA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달성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5C3111F-AF74-944A-28D2-C0E5DB98E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86" y="1832078"/>
            <a:ext cx="3177751" cy="4397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8FB264-39C6-3057-8023-EBD4DC9A0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5778" y="4162724"/>
            <a:ext cx="7665374" cy="8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43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A6762-6CDD-914A-4995-A91BF3615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F46637-88D1-7546-E542-5DEC6E70A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AC0F8E9-F084-AF50-ADA4-5A3F1C876D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-8466" y="645094"/>
            <a:ext cx="12192000" cy="6229282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1893B64-4944-03F7-523E-8165D74D8270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CD37E8C-7C03-6968-E60C-6ED3E59A5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66" y="628718"/>
            <a:ext cx="12200466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1DB5E7-A371-351B-9619-4F579600D3BE}"/>
              </a:ext>
            </a:extLst>
          </p:cNvPr>
          <p:cNvSpPr txBox="1"/>
          <p:nvPr/>
        </p:nvSpPr>
        <p:spPr>
          <a:xfrm>
            <a:off x="618067" y="762000"/>
            <a:ext cx="11133667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Medium" panose="02000503000000020004" pitchFamily="2" charset="-127"/>
                <a:ea typeface="Hallym Gothic Bold"/>
              </a:rPr>
              <a:t>Final. Tab-Transformer</a:t>
            </a:r>
            <a:endParaRPr lang="ko-KR" altLang="en-US" sz="3000" dirty="0">
              <a:solidFill>
                <a:srgbClr val="FFFFFF"/>
              </a:solidFill>
              <a:latin typeface="Pretendard Medium" panose="02000503000000020004" pitchFamily="2" charset="-127"/>
              <a:ea typeface="Hallym Gothic Bold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FAAB3E-C82B-71F9-272A-F923CB4C127E}"/>
              </a:ext>
            </a:extLst>
          </p:cNvPr>
          <p:cNvGrpSpPr/>
          <p:nvPr/>
        </p:nvGrpSpPr>
        <p:grpSpPr>
          <a:xfrm>
            <a:off x="6081195" y="2705067"/>
            <a:ext cx="5630870" cy="1773414"/>
            <a:chOff x="4273206" y="4450868"/>
            <a:chExt cx="5327994" cy="14123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92B1836-C538-57DA-336A-BEADB2CA7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3206" y="4450868"/>
              <a:ext cx="5327994" cy="1368279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35BA0DF-9A7C-D234-F77A-ACCDA294F84B}"/>
                </a:ext>
              </a:extLst>
            </p:cNvPr>
            <p:cNvSpPr/>
            <p:nvPr/>
          </p:nvSpPr>
          <p:spPr>
            <a:xfrm>
              <a:off x="6286937" y="5268776"/>
              <a:ext cx="1610154" cy="594456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9CD4BD-60E7-1BDB-423F-BE05143D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38" y="2228212"/>
            <a:ext cx="5189089" cy="30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3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19125"/>
            <a:ext cx="12200466" cy="68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4855" y="695325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References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1531" y="1773099"/>
            <a:ext cx="2737484" cy="35794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40546" y="1773100"/>
            <a:ext cx="3176267" cy="3578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52950" y="1773098"/>
            <a:ext cx="2979688" cy="3578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818824" y="5459921"/>
            <a:ext cx="2635481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000" dirty="0">
                <a:latin typeface="Pretendard Medium" panose="02000503000000020004" pitchFamily="2" charset="-127"/>
                <a:ea typeface="Hallym Gothic Bold"/>
              </a:rPr>
              <a:t>&lt;MF&gt;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6975" y="5427893"/>
            <a:ext cx="2635481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dirty="0">
                <a:latin typeface="Pretendard Medium" panose="02000503000000020004" pitchFamily="2" charset="-127"/>
                <a:ea typeface="Hallym Gothic Bold"/>
              </a:rPr>
              <a:t>&lt;VBPR&gt;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0281" y="5427893"/>
            <a:ext cx="2635481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dirty="0">
                <a:latin typeface="Pretendard Medium" panose="02000503000000020004" pitchFamily="2" charset="-127"/>
                <a:ea typeface="Hallym Gothic Bold"/>
              </a:rPr>
              <a:t>&lt;NCF&gt;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5168" y="5993321"/>
            <a:ext cx="2903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https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://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datajobs.com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data-science-repo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Recommender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-Systems-%5BNetflix%5D.pdf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40546" y="5952156"/>
            <a:ext cx="21162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https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://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arxiv.org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pdf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/1510.01784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78177" y="5885599"/>
            <a:ext cx="29796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https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://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arxiv.org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pdf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/1708.05031</a:t>
            </a:r>
          </a:p>
        </p:txBody>
      </p:sp>
    </p:spTree>
    <p:extLst>
      <p:ext uri="{BB962C8B-B14F-4D97-AF65-F5344CB8AC3E}">
        <p14:creationId xmlns:p14="http://schemas.microsoft.com/office/powerpoint/2010/main" val="3330376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29BEA-6BBA-02AB-0A46-FB5550DD0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EF8942-A679-3FC8-68E3-277BF71EE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AEDF13E-A0C4-1DFD-6D9F-407D5B1F92C1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CE86C09D-B3F8-B3AB-EF45-D0B2B203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125"/>
            <a:ext cx="12200466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7290F-D80B-B551-A549-231C5475A93C}"/>
              </a:ext>
            </a:extLst>
          </p:cNvPr>
          <p:cNvSpPr txBox="1"/>
          <p:nvPr/>
        </p:nvSpPr>
        <p:spPr>
          <a:xfrm>
            <a:off x="144855" y="695325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References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C11348-5441-C259-0DAF-418A49490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801" y="1987421"/>
            <a:ext cx="2341872" cy="3257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216A688-E335-82BA-453F-A31FAFB8A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675" y="1987421"/>
            <a:ext cx="2950026" cy="3257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F3E638-47D5-3B7D-0B9A-1C9D0EC3B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60" y="2018964"/>
            <a:ext cx="2384817" cy="3168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2798D4-F34F-0610-F136-F5B22A397E04}"/>
              </a:ext>
            </a:extLst>
          </p:cNvPr>
          <p:cNvSpPr txBox="1"/>
          <p:nvPr/>
        </p:nvSpPr>
        <p:spPr>
          <a:xfrm>
            <a:off x="1418893" y="5281869"/>
            <a:ext cx="2635481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000" dirty="0">
                <a:latin typeface="Pretendard Medium" panose="02000503000000020004" pitchFamily="2" charset="-127"/>
                <a:ea typeface="Hallym Gothic Bold"/>
              </a:rPr>
              <a:t>&lt;LUAR&gt;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DE8257-AEE0-864B-8F50-2FAF2B20A8CC}"/>
              </a:ext>
            </a:extLst>
          </p:cNvPr>
          <p:cNvSpPr txBox="1"/>
          <p:nvPr/>
        </p:nvSpPr>
        <p:spPr>
          <a:xfrm>
            <a:off x="4551220" y="5275493"/>
            <a:ext cx="2635481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000" dirty="0">
                <a:latin typeface="Pretendard Medium" panose="02000503000000020004" pitchFamily="2" charset="-127"/>
                <a:ea typeface="Hallym Gothic Bold"/>
              </a:rPr>
              <a:t>&lt;Tab Transformer&gt;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338AA2-5B5B-F476-8B6D-0DBD4A6F2263}"/>
              </a:ext>
            </a:extLst>
          </p:cNvPr>
          <p:cNvSpPr txBox="1"/>
          <p:nvPr/>
        </p:nvSpPr>
        <p:spPr>
          <a:xfrm>
            <a:off x="9059673" y="5275493"/>
            <a:ext cx="2635481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000" dirty="0">
                <a:latin typeface="Pretendard Medium" panose="02000503000000020004" pitchFamily="2" charset="-127"/>
                <a:ea typeface="Hallym Gothic Bold"/>
              </a:rPr>
              <a:t>&lt;</a:t>
            </a:r>
            <a:r>
              <a:rPr lang="en-US" altLang="ko-KR" sz="2000" dirty="0" err="1">
                <a:latin typeface="Pretendard Medium" panose="02000503000000020004" pitchFamily="2" charset="-127"/>
                <a:ea typeface="Hallym Gothic Bold"/>
              </a:rPr>
              <a:t>VizNCS</a:t>
            </a:r>
            <a:r>
              <a:rPr lang="en-US" altLang="ko-KR" sz="2000" dirty="0">
                <a:latin typeface="Pretendard Medium" panose="02000503000000020004" pitchFamily="2" charset="-127"/>
                <a:ea typeface="Hallym Gothic Bold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C6B2C-F1B0-6AEF-D0D3-47C179433980}"/>
              </a:ext>
            </a:extLst>
          </p:cNvPr>
          <p:cNvSpPr txBox="1"/>
          <p:nvPr/>
        </p:nvSpPr>
        <p:spPr>
          <a:xfrm>
            <a:off x="4236675" y="5795356"/>
            <a:ext cx="18593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https://arxiv.org/pdf/2012.06678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65ADC1-4B34-0E8A-B519-F8BA14F657F5}"/>
              </a:ext>
            </a:extLst>
          </p:cNvPr>
          <p:cNvSpPr txBox="1"/>
          <p:nvPr/>
        </p:nvSpPr>
        <p:spPr>
          <a:xfrm>
            <a:off x="8461801" y="5795356"/>
            <a:ext cx="24643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https://www.kci.go.kr/kciportal/landing/article.kci?arti_id=ART002630004</a:t>
            </a:r>
          </a:p>
        </p:txBody>
      </p:sp>
    </p:spTree>
    <p:extLst>
      <p:ext uri="{BB962C8B-B14F-4D97-AF65-F5344CB8AC3E}">
        <p14:creationId xmlns:p14="http://schemas.microsoft.com/office/powerpoint/2010/main" val="90104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1" y="0"/>
            <a:ext cx="12192001" cy="6858000"/>
            <a:chOff x="0" y="-722312"/>
            <a:chExt cx="12388673" cy="8302625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-722312"/>
              <a:ext cx="12388673" cy="830262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0" y="0"/>
              <a:ext cx="3306535" cy="6858000"/>
            </a:xfrm>
            <a:prstGeom prst="rect">
              <a:avLst/>
            </a:prstGeom>
            <a:solidFill>
              <a:srgbClr val="283CF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08514" y="0"/>
              <a:ext cx="3030310" cy="6858000"/>
            </a:xfrm>
            <a:prstGeom prst="rect">
              <a:avLst/>
            </a:prstGeom>
            <a:solidFill>
              <a:srgbClr val="287AF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solidFill>
                  <a:srgbClr val="00B3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772150" y="0"/>
              <a:ext cx="3306535" cy="6858000"/>
            </a:xfrm>
            <a:prstGeom prst="rect">
              <a:avLst/>
            </a:prstGeom>
            <a:solidFill>
              <a:srgbClr val="4DBFEF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035144" y="0"/>
              <a:ext cx="3353529" cy="6858000"/>
            </a:xfrm>
            <a:prstGeom prst="rect">
              <a:avLst/>
            </a:prstGeom>
            <a:solidFill>
              <a:srgbClr val="6FEBEB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11" name="가로 글상자 10"/>
            <p:cNvSpPr txBox="1"/>
            <p:nvPr/>
          </p:nvSpPr>
          <p:spPr>
            <a:xfrm>
              <a:off x="499105" y="481692"/>
              <a:ext cx="1709602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rgbClr val="FF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  <a:reflection blurRad="6350" stA="50000" endA="300" endPos="50000" dir="5400000" sy="-100000" algn="bl" rotWithShape="0"/>
                  </a:effectLst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A</a:t>
              </a:r>
            </a:p>
          </p:txBody>
        </p:sp>
        <p:sp>
          <p:nvSpPr>
            <p:cNvPr id="13" name="가로 글상자 12"/>
            <p:cNvSpPr txBox="1"/>
            <p:nvPr/>
          </p:nvSpPr>
          <p:spPr>
            <a:xfrm>
              <a:off x="3509010" y="415014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B</a:t>
              </a:r>
            </a:p>
          </p:txBody>
        </p:sp>
        <p:sp>
          <p:nvSpPr>
            <p:cNvPr id="14" name="가로 글상자 13"/>
            <p:cNvSpPr txBox="1"/>
            <p:nvPr/>
          </p:nvSpPr>
          <p:spPr>
            <a:xfrm>
              <a:off x="6623685" y="424542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C</a:t>
              </a:r>
            </a:p>
          </p:txBody>
        </p:sp>
        <p:pic>
          <p:nvPicPr>
            <p:cNvPr id="18" name="Picture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8101" y="3092449"/>
              <a:ext cx="2268199" cy="2199217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7"/>
            <p:cNvSpPr txBox="1"/>
            <p:nvPr/>
          </p:nvSpPr>
          <p:spPr>
            <a:xfrm>
              <a:off x="333811" y="3429000"/>
              <a:ext cx="2063834" cy="409156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marL="228611" lvl="0" indent="-228611" algn="ctr">
                <a:lnSpc>
                  <a:spcPct val="116199"/>
                </a:lnSpc>
                <a:buAutoNum type="arabicPeriod"/>
                <a:defRPr/>
              </a:pP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데이터 입력</a:t>
              </a:r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380184" y="4182696"/>
              <a:ext cx="2057817" cy="598692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116199"/>
                </a:lnSpc>
                <a:defRPr/>
              </a:pP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 파일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설문파일을 </a:t>
              </a:r>
            </a:p>
            <a:p>
              <a:pPr lvl="0" algn="ctr">
                <a:lnSpc>
                  <a:spcPct val="116199"/>
                </a:lnSpc>
                <a:defRPr/>
              </a:pP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입력 데이터로 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처리</a:t>
              </a:r>
              <a:endParaRPr lang="en-US" altLang="ko-KR" sz="12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pic>
          <p:nvPicPr>
            <p:cNvPr id="21" name="Picture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57159" y="3130549"/>
              <a:ext cx="2278023" cy="2208742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11"/>
            <p:cNvSpPr txBox="1"/>
            <p:nvPr/>
          </p:nvSpPr>
          <p:spPr>
            <a:xfrm>
              <a:off x="3157160" y="3848100"/>
              <a:ext cx="2264390" cy="341432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2. 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</a:t>
              </a: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설문 데이터 처리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05175" y="3990720"/>
              <a:ext cx="2066729" cy="601285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116199"/>
                </a:lnSpc>
                <a:defRPr/>
              </a:pPr>
              <a:b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</a:b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resnet18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의 </a:t>
              </a: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 vector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추출</a:t>
              </a: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설문 파일 </a:t>
              </a:r>
              <a:r>
                <a:rPr lang="ko-KR" altLang="en-US" sz="1200" dirty="0" err="1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전처리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38875" y="3139749"/>
              <a:ext cx="2376594" cy="2199540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가로 글상자 32"/>
            <p:cNvSpPr txBox="1"/>
            <p:nvPr/>
          </p:nvSpPr>
          <p:spPr>
            <a:xfrm>
              <a:off x="9957434" y="462643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D</a:t>
              </a:r>
            </a:p>
          </p:txBody>
        </p:sp>
        <p:sp>
          <p:nvSpPr>
            <p:cNvPr id="34" name="TextBox 7"/>
            <p:cNvSpPr txBox="1"/>
            <p:nvPr/>
          </p:nvSpPr>
          <p:spPr>
            <a:xfrm>
              <a:off x="6257952" y="3781425"/>
              <a:ext cx="2256367" cy="287866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3. Feature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선택 및 결합</a:t>
              </a:r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6296025" y="4130675"/>
              <a:ext cx="2249789" cy="421216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marL="0" marR="0" lvl="0" indent="0" algn="ctr" defTabSz="914400" rtl="0" eaLnBrk="0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 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feature, 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설문 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 </a:t>
              </a:r>
              <a:r>
                <a:rPr kumimoji="0" lang="ko-KR" altLang="en-US" sz="1200" u="none" strike="noStrike" cap="none" normalizeH="0" baseline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를</a:t>
              </a:r>
              <a:b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</a:b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적절히 골라 선택 및 결합</a:t>
              </a:r>
            </a:p>
          </p:txBody>
        </p:sp>
        <p:pic>
          <p:nvPicPr>
            <p:cNvPr id="36" name="Picture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60688" y="3120942"/>
              <a:ext cx="2458209" cy="221199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TextBox 11"/>
            <p:cNvSpPr txBox="1"/>
            <p:nvPr/>
          </p:nvSpPr>
          <p:spPr>
            <a:xfrm>
              <a:off x="9539109" y="3429000"/>
              <a:ext cx="2366749" cy="368439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4. 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다양한 예측 기법</a:t>
              </a:r>
            </a:p>
          </p:txBody>
        </p:sp>
        <p:sp>
          <p:nvSpPr>
            <p:cNvPr id="38" name="TextBox 12"/>
            <p:cNvSpPr txBox="1"/>
            <p:nvPr/>
          </p:nvSpPr>
          <p:spPr>
            <a:xfrm>
              <a:off x="9632223" y="3825413"/>
              <a:ext cx="2230203" cy="1075976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유사도 기반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Matric Factorization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머신 러닝 기법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Tab Transformer</a:t>
              </a:r>
              <a:endParaRPr lang="ko-KR" altLang="en-US" sz="12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989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19125"/>
            <a:ext cx="12200466" cy="68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4855" y="695325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 References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6791" y="1767836"/>
            <a:ext cx="2653358" cy="3507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617898" y="5356975"/>
            <a:ext cx="2635481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000" dirty="0">
                <a:latin typeface="Pretendard Medium" panose="02000503000000020004" pitchFamily="2" charset="-127"/>
                <a:ea typeface="Hallym Gothic Bold"/>
              </a:rPr>
              <a:t>&lt;DVESM&gt;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6791" y="5835914"/>
            <a:ext cx="383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https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://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www.sciencedirect.com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science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article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pii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/S1319157820303293/pdfft?md5=0a86d75f5d5e2a2354673584474a2daa&amp;pid=1-s2.0-S1319157820303293-main.pdf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1688" y="5780571"/>
            <a:ext cx="61628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https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://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arxiv.org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</a:t>
            </a:r>
            <a:r>
              <a:rPr lang="ko-KR" altLang="en-US" sz="8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pdf</a:t>
            </a:r>
            <a:r>
              <a:rPr lang="ko-KR" altLang="en-US" sz="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/2302.03883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11688" y="1767836"/>
            <a:ext cx="2653358" cy="3558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6555003" y="5356975"/>
            <a:ext cx="2635481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000" dirty="0">
                <a:latin typeface="Pretendard Medium" panose="02000503000000020004" pitchFamily="2" charset="-127"/>
                <a:ea typeface="Hallym Gothic Bold"/>
              </a:rPr>
              <a:t>&lt;MRS&gt;</a:t>
            </a:r>
          </a:p>
        </p:txBody>
      </p:sp>
    </p:spTree>
    <p:extLst>
      <p:ext uri="{BB962C8B-B14F-4D97-AF65-F5344CB8AC3E}">
        <p14:creationId xmlns:p14="http://schemas.microsoft.com/office/powerpoint/2010/main" val="3136825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6E4A77-65BB-D5E9-263A-CFA82634A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FCF6BB-2F4E-1E8E-54EB-7EBF50B0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97421"/>
            <a:ext cx="8242300" cy="476367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1FD8AB-39B8-8BC3-B823-11C06602B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6900"/>
            <a:ext cx="121920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B60B9-9309-1F23-8A9D-6D0E5A053E1D}"/>
              </a:ext>
            </a:extLst>
          </p:cNvPr>
          <p:cNvSpPr txBox="1"/>
          <p:nvPr/>
        </p:nvSpPr>
        <p:spPr>
          <a:xfrm>
            <a:off x="241300" y="647700"/>
            <a:ext cx="11095143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입력 데이터 처리 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json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파일</a:t>
            </a:r>
            <a:r>
              <a:rPr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lang="en-US" altLang="ko-KR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439977-E370-4C9D-4B86-E6800387B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160" y="1689100"/>
            <a:ext cx="7227080" cy="125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05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35C21-AACB-66E8-37F2-9270F9E7C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B4DB8211-8266-E27D-40EC-31BC871D8AF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0" y="-722312"/>
            <a:chExt cx="12388673" cy="830262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6C6C3EC-BC1A-FB0A-C57E-419BC73D3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-722312"/>
              <a:ext cx="12388673" cy="830262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0A1E4E2-6E27-4232-65C1-7C9047BE609F}"/>
                </a:ext>
              </a:extLst>
            </p:cNvPr>
            <p:cNvSpPr/>
            <p:nvPr/>
          </p:nvSpPr>
          <p:spPr>
            <a:xfrm>
              <a:off x="0" y="0"/>
              <a:ext cx="3306535" cy="6858000"/>
            </a:xfrm>
            <a:prstGeom prst="rect">
              <a:avLst/>
            </a:prstGeom>
            <a:solidFill>
              <a:srgbClr val="283CF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F44FEE-7500-297D-C3BB-93E117944EEE}"/>
                </a:ext>
              </a:extLst>
            </p:cNvPr>
            <p:cNvSpPr/>
            <p:nvPr/>
          </p:nvSpPr>
          <p:spPr>
            <a:xfrm>
              <a:off x="2808514" y="0"/>
              <a:ext cx="3030310" cy="6858000"/>
            </a:xfrm>
            <a:prstGeom prst="rect">
              <a:avLst/>
            </a:prstGeom>
            <a:solidFill>
              <a:srgbClr val="287AF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solidFill>
                  <a:srgbClr val="00B3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E5F1E-A489-BD9B-1E12-598CB9053C00}"/>
                </a:ext>
              </a:extLst>
            </p:cNvPr>
            <p:cNvSpPr/>
            <p:nvPr/>
          </p:nvSpPr>
          <p:spPr>
            <a:xfrm>
              <a:off x="5772150" y="0"/>
              <a:ext cx="3306535" cy="6858000"/>
            </a:xfrm>
            <a:prstGeom prst="rect">
              <a:avLst/>
            </a:prstGeom>
            <a:solidFill>
              <a:srgbClr val="4DBFEF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2EC7F3-0381-725C-DAE2-65BDBE586190}"/>
                </a:ext>
              </a:extLst>
            </p:cNvPr>
            <p:cNvSpPr/>
            <p:nvPr/>
          </p:nvSpPr>
          <p:spPr>
            <a:xfrm>
              <a:off x="9035144" y="0"/>
              <a:ext cx="3353529" cy="6858000"/>
            </a:xfrm>
            <a:prstGeom prst="rect">
              <a:avLst/>
            </a:prstGeom>
            <a:solidFill>
              <a:srgbClr val="6FEBEB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11" name="가로 글상자 10">
              <a:extLst>
                <a:ext uri="{FF2B5EF4-FFF2-40B4-BE49-F238E27FC236}">
                  <a16:creationId xmlns:a16="http://schemas.microsoft.com/office/drawing/2014/main" id="{E5B6325D-5328-EA8E-2B15-79F19D1790D9}"/>
                </a:ext>
              </a:extLst>
            </p:cNvPr>
            <p:cNvSpPr txBox="1"/>
            <p:nvPr/>
          </p:nvSpPr>
          <p:spPr>
            <a:xfrm>
              <a:off x="499105" y="481692"/>
              <a:ext cx="1709602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A</a:t>
              </a:r>
            </a:p>
          </p:txBody>
        </p:sp>
        <p:sp>
          <p:nvSpPr>
            <p:cNvPr id="13" name="가로 글상자 12">
              <a:extLst>
                <a:ext uri="{FF2B5EF4-FFF2-40B4-BE49-F238E27FC236}">
                  <a16:creationId xmlns:a16="http://schemas.microsoft.com/office/drawing/2014/main" id="{11628D3E-9136-D457-EB41-ABCBCCE3C552}"/>
                </a:ext>
              </a:extLst>
            </p:cNvPr>
            <p:cNvSpPr txBox="1"/>
            <p:nvPr/>
          </p:nvSpPr>
          <p:spPr>
            <a:xfrm>
              <a:off x="3509010" y="415014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rgbClr val="FF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  <a:reflection blurRad="6350" stA="50000" endA="300" endPos="35000" dir="5400000" sy="-100000" algn="bl" rotWithShape="0"/>
                  </a:effectLst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B</a:t>
              </a:r>
            </a:p>
          </p:txBody>
        </p:sp>
        <p:sp>
          <p:nvSpPr>
            <p:cNvPr id="14" name="가로 글상자 13">
              <a:extLst>
                <a:ext uri="{FF2B5EF4-FFF2-40B4-BE49-F238E27FC236}">
                  <a16:creationId xmlns:a16="http://schemas.microsoft.com/office/drawing/2014/main" id="{28C3D2E9-71CE-B988-3D3F-CD5027F7F8E0}"/>
                </a:ext>
              </a:extLst>
            </p:cNvPr>
            <p:cNvSpPr txBox="1"/>
            <p:nvPr/>
          </p:nvSpPr>
          <p:spPr>
            <a:xfrm>
              <a:off x="6623685" y="424542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C</a:t>
              </a:r>
            </a:p>
          </p:txBody>
        </p:sp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0BC71487-0057-D8DD-CB54-7216A963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8101" y="3092449"/>
              <a:ext cx="2268199" cy="2199217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6F1CDAE6-ACCA-DEE2-B884-45C86C4CCF3E}"/>
                </a:ext>
              </a:extLst>
            </p:cNvPr>
            <p:cNvSpPr txBox="1"/>
            <p:nvPr/>
          </p:nvSpPr>
          <p:spPr>
            <a:xfrm>
              <a:off x="333811" y="3429000"/>
              <a:ext cx="2063834" cy="409156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marL="228611" lvl="0" indent="-228611" algn="ctr">
                <a:lnSpc>
                  <a:spcPct val="116199"/>
                </a:lnSpc>
                <a:buAutoNum type="arabicPeriod"/>
                <a:defRPr/>
              </a:pP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데이터 입력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F8A59F70-9BB7-33D9-E0D3-E20C4B2BA179}"/>
                </a:ext>
              </a:extLst>
            </p:cNvPr>
            <p:cNvSpPr txBox="1"/>
            <p:nvPr/>
          </p:nvSpPr>
          <p:spPr>
            <a:xfrm>
              <a:off x="380184" y="4182696"/>
              <a:ext cx="2057817" cy="598692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116199"/>
                </a:lnSpc>
                <a:defRPr/>
              </a:pP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 파일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설문파일을 </a:t>
              </a:r>
            </a:p>
            <a:p>
              <a:pPr lvl="0" algn="ctr">
                <a:lnSpc>
                  <a:spcPct val="116199"/>
                </a:lnSpc>
                <a:defRPr/>
              </a:pPr>
              <a:r>
                <a:rPr kumimoji="0" lang="ko-KR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입력 데이터로 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처리</a:t>
              </a:r>
              <a:endParaRPr lang="en-US" altLang="ko-KR" sz="12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D91CB634-2A93-6D93-0082-82316EB77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57159" y="3130549"/>
              <a:ext cx="2278023" cy="2208742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6107E8CD-40ED-4080-A853-B29B6D9148A6}"/>
                </a:ext>
              </a:extLst>
            </p:cNvPr>
            <p:cNvSpPr txBox="1"/>
            <p:nvPr/>
          </p:nvSpPr>
          <p:spPr>
            <a:xfrm>
              <a:off x="3157160" y="3848100"/>
              <a:ext cx="2264390" cy="341432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2. 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</a:t>
              </a: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설문 데이터 처리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D90040-BAD5-D9B9-89FE-80EDAD51DD36}"/>
                </a:ext>
              </a:extLst>
            </p:cNvPr>
            <p:cNvSpPr txBox="1"/>
            <p:nvPr/>
          </p:nvSpPr>
          <p:spPr>
            <a:xfrm>
              <a:off x="3305175" y="3990720"/>
              <a:ext cx="2066729" cy="601285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116199"/>
                </a:lnSpc>
                <a:defRPr/>
              </a:pPr>
              <a:b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</a:b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resnet18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의 </a:t>
              </a: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 vector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추출</a:t>
              </a: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,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설문 파일 </a:t>
              </a:r>
              <a:r>
                <a:rPr lang="ko-KR" altLang="en-US" sz="1200" dirty="0" err="1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전처리</a:t>
              </a: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</a:t>
              </a:r>
            </a:p>
          </p:txBody>
        </p:sp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B909D467-F061-7BFE-CCAB-08CB2F9FA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38875" y="3139749"/>
              <a:ext cx="2376594" cy="2199540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가로 글상자 32">
              <a:extLst>
                <a:ext uri="{FF2B5EF4-FFF2-40B4-BE49-F238E27FC236}">
                  <a16:creationId xmlns:a16="http://schemas.microsoft.com/office/drawing/2014/main" id="{7A4CBCC5-94B0-E8ED-F8A1-F237BCB4EC85}"/>
                </a:ext>
              </a:extLst>
            </p:cNvPr>
            <p:cNvSpPr txBox="1"/>
            <p:nvPr/>
          </p:nvSpPr>
          <p:spPr>
            <a:xfrm>
              <a:off x="9957434" y="462643"/>
              <a:ext cx="1709601" cy="2906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0" dirty="0">
                  <a:solidFill>
                    <a:schemeClr val="bg2">
                      <a:lumMod val="7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D</a:t>
              </a: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A7199E87-FD68-D1D6-1BB5-E298A913DE5C}"/>
                </a:ext>
              </a:extLst>
            </p:cNvPr>
            <p:cNvSpPr txBox="1"/>
            <p:nvPr/>
          </p:nvSpPr>
          <p:spPr>
            <a:xfrm>
              <a:off x="6257952" y="3781425"/>
              <a:ext cx="2256367" cy="287866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3. Feature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선택 및 결합</a:t>
              </a: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AFF027C3-2FBE-064B-6A96-E7A2F7179D73}"/>
                </a:ext>
              </a:extLst>
            </p:cNvPr>
            <p:cNvSpPr txBox="1"/>
            <p:nvPr/>
          </p:nvSpPr>
          <p:spPr>
            <a:xfrm>
              <a:off x="6296025" y="4130675"/>
              <a:ext cx="2249789" cy="421216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marL="0" marR="0" lvl="0" indent="0" algn="ctr" defTabSz="914400" rtl="0" eaLnBrk="0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이미지 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feature, </a:t>
              </a: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설문 </a:t>
              </a:r>
              <a: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feature </a:t>
              </a:r>
              <a:r>
                <a:rPr kumimoji="0" lang="ko-KR" altLang="en-US" sz="1200" u="none" strike="noStrike" cap="none" normalizeH="0" baseline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를</a:t>
              </a:r>
              <a:br>
                <a:rPr kumimoji="0" lang="en-US" altLang="ko-KR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</a:br>
              <a:r>
                <a:rPr kumimoji="0" lang="ko-KR" altLang="en-US" sz="1200" u="none" strike="noStrike" cap="none" normalizeH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적절히 골라 선택 및 결합</a:t>
              </a:r>
            </a:p>
          </p:txBody>
        </p:sp>
        <p:pic>
          <p:nvPicPr>
            <p:cNvPr id="36" name="Picture 10">
              <a:extLst>
                <a:ext uri="{FF2B5EF4-FFF2-40B4-BE49-F238E27FC236}">
                  <a16:creationId xmlns:a16="http://schemas.microsoft.com/office/drawing/2014/main" id="{A0F9CEB1-606C-09C1-C30A-C7EBCC7D3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60688" y="3120942"/>
              <a:ext cx="2458209" cy="221199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CAB1B392-1A93-EA35-2839-98F3D771EAC0}"/>
                </a:ext>
              </a:extLst>
            </p:cNvPr>
            <p:cNvSpPr txBox="1"/>
            <p:nvPr/>
          </p:nvSpPr>
          <p:spPr>
            <a:xfrm>
              <a:off x="9539109" y="3429000"/>
              <a:ext cx="2366749" cy="368439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en-US" altLang="ko-KR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4. </a:t>
              </a:r>
              <a:r>
                <a:rPr lang="ko-KR" altLang="en-US" sz="2000" dirty="0">
                  <a:solidFill>
                    <a:srgbClr val="072D4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다양한 예측 기법</a:t>
              </a: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D3170418-F90E-5F7F-4100-BB3BD44A2667}"/>
                </a:ext>
              </a:extLst>
            </p:cNvPr>
            <p:cNvSpPr txBox="1"/>
            <p:nvPr/>
          </p:nvSpPr>
          <p:spPr>
            <a:xfrm>
              <a:off x="9632223" y="3825413"/>
              <a:ext cx="2230203" cy="1075976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유사도 기반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Matric Factorization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머신 러닝 기법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  <a:defRPr/>
              </a:pPr>
              <a:r>
                <a:rPr lang="en-US" altLang="ko-KR" sz="1200" dirty="0">
                  <a:solidFill>
                    <a:srgbClr val="787878"/>
                  </a:solidFill>
                  <a:latin typeface="Pretendard Medium" panose="02000503000000020004" pitchFamily="2" charset="-127"/>
                  <a:ea typeface="Pretendard Regular"/>
                </a:rPr>
                <a:t>Tab Transformer</a:t>
              </a:r>
              <a:endParaRPr lang="ko-KR" altLang="en-US" sz="12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72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7A26D-9BBB-F631-4693-3FF4D106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6A506F-45E7-4729-3A82-720C195889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1FB5E6-3BC9-04B3-80E0-F0BF3299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702733"/>
            <a:ext cx="12192000" cy="5634568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70C5991-88F1-AE7A-5038-3FDE17A77D1E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F6D3E56-86DA-D8EC-5B9B-41C34218B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" y="630309"/>
            <a:ext cx="12234333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FCEC2F-BE39-4DA6-8E51-CE62DD161446}"/>
              </a:ext>
            </a:extLst>
          </p:cNvPr>
          <p:cNvSpPr txBox="1"/>
          <p:nvPr/>
        </p:nvSpPr>
        <p:spPr>
          <a:xfrm>
            <a:off x="4558782" y="1667879"/>
            <a:ext cx="78578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D-Fine-X+를</a:t>
            </a:r>
            <a:r>
              <a:rPr lang="ko-KR" altLang="en-US" sz="15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통해 </a:t>
            </a:r>
            <a:r>
              <a:rPr lang="ko-KR" altLang="en-US" sz="15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detection한</a:t>
            </a:r>
            <a:r>
              <a:rPr lang="ko-KR" altLang="en-US" sz="15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en-US" sz="15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training</a:t>
            </a:r>
            <a:r>
              <a:rPr lang="ko-KR" altLang="en-US" sz="15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/</a:t>
            </a:r>
            <a:r>
              <a:rPr lang="ko-KR" altLang="en-US" sz="15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validation</a:t>
            </a:r>
            <a:r>
              <a:rPr lang="ko-KR" altLang="en-US" sz="15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이미지에서 </a:t>
            </a:r>
            <a:r>
              <a:rPr lang="ko-KR" altLang="en-US" sz="15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feature</a:t>
            </a:r>
            <a:r>
              <a:rPr lang="ko-KR" altLang="en-US" sz="15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en-US" sz="15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vector를</a:t>
            </a:r>
            <a:r>
              <a:rPr lang="ko-KR" altLang="en-US" sz="15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추출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5DEA44-E9AD-4A1A-99CC-8515F8297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79" y="2306722"/>
            <a:ext cx="1336313" cy="40305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916BFE-4071-464A-923F-56D8D5060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393" y="2293129"/>
            <a:ext cx="1205915" cy="40305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CE8027-E363-475B-8F53-66D294406429}"/>
              </a:ext>
            </a:extLst>
          </p:cNvPr>
          <p:cNvSpPr txBox="1"/>
          <p:nvPr/>
        </p:nvSpPr>
        <p:spPr>
          <a:xfrm>
            <a:off x="699005" y="1506297"/>
            <a:ext cx="2782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Object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Detection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Model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</a:p>
          <a:p>
            <a:pPr algn="ctr"/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[D-FINE-X+] </a:t>
            </a:r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32C9C5B4-EBEC-4DC1-AAD3-A0434CF3E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140000">
            <a:off x="3751876" y="1580110"/>
            <a:ext cx="536338" cy="5214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C22EA17-5AF4-408A-BF81-718B3C6AEE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746" y="2212212"/>
            <a:ext cx="6546238" cy="34201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3C8900-D8BC-4DA5-8AFC-DA1DDFAB2AD0}"/>
              </a:ext>
            </a:extLst>
          </p:cNvPr>
          <p:cNvSpPr txBox="1"/>
          <p:nvPr/>
        </p:nvSpPr>
        <p:spPr>
          <a:xfrm>
            <a:off x="5037694" y="5694136"/>
            <a:ext cx="6226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YOLO,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Segmentation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D-FINE-X+으로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전처리한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각각 RESNET18에 넣은 결과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D-FINE-X+가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가장 좋은 정확도를 보였다.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E9A80-DC87-3B00-65B6-A66DA3DA5F80}"/>
              </a:ext>
            </a:extLst>
          </p:cNvPr>
          <p:cNvSpPr txBox="1"/>
          <p:nvPr/>
        </p:nvSpPr>
        <p:spPr>
          <a:xfrm>
            <a:off x="552677" y="682049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이미지 </a:t>
            </a:r>
            <a:r>
              <a:rPr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lang="en-US" altLang="ko-KR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70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6A506F-45E7-4729-3A82-720C195889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70C5991-88F1-AE7A-5038-3FDE17A77D1E}"/>
              </a:ext>
            </a:extLst>
          </p:cNvPr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F6D3E56-86DA-D8EC-5B9B-41C34218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53" y="626493"/>
            <a:ext cx="12234333" cy="685800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31254"/>
              </p:ext>
            </p:extLst>
          </p:nvPr>
        </p:nvGraphicFramePr>
        <p:xfrm>
          <a:off x="3181538" y="1748117"/>
          <a:ext cx="1542258" cy="45262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542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Mery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Stylish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Urban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Trendy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Sophisticated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Neat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Luxurious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Unique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Neutral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 err="1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Open_Minded</a:t>
                      </a:r>
                      <a:endParaRPr lang="en-US" altLang="ko-KR" sz="1050" b="0" i="0" dirty="0"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Practical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Activate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Comfortable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Lively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Feminine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Masculine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Soft</a:t>
                      </a: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2094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50" b="0" i="0" dirty="0" err="1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Style_preference</a:t>
                      </a:r>
                      <a:endParaRPr lang="en-US" altLang="ko-KR" sz="1050" b="0" i="0" dirty="0"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>
                    <a:solidFill>
                      <a:srgbClr val="B9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591347"/>
              </p:ext>
            </p:extLst>
          </p:nvPr>
        </p:nvGraphicFramePr>
        <p:xfrm>
          <a:off x="9231255" y="1810892"/>
          <a:ext cx="1606867" cy="2634930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606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3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Brightness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415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Warmth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415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Mood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415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StyleType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412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GenderExpression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412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TrendOrientation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415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FormalityLevel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415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EneryTone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3783"/>
              </p:ext>
            </p:extLst>
          </p:nvPr>
        </p:nvGraphicFramePr>
        <p:xfrm>
          <a:off x="9231254" y="4940865"/>
          <a:ext cx="1606867" cy="883920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606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Season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When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</a:rPr>
                        <a:t>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가로 글상자 31"/>
          <p:cNvSpPr txBox="1"/>
          <p:nvPr/>
        </p:nvSpPr>
        <p:spPr>
          <a:xfrm>
            <a:off x="5692454" y="1748117"/>
            <a:ext cx="3943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-1,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+1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값을 가지는 이진자료로 변환 </a:t>
            </a:r>
          </a:p>
        </p:txBody>
      </p:sp>
      <p:sp>
        <p:nvSpPr>
          <p:cNvPr id="33" name="가로 글상자 32"/>
          <p:cNvSpPr txBox="1"/>
          <p:nvPr/>
        </p:nvSpPr>
        <p:spPr>
          <a:xfrm>
            <a:off x="6838858" y="4886172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One-Hot Encoding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1031393" y="1626530"/>
            <a:ext cx="438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Binary Encoding</a:t>
            </a: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7E11D-30D8-639C-E303-5CA9F19E7BDB}"/>
              </a:ext>
            </a:extLst>
          </p:cNvPr>
          <p:cNvSpPr txBox="1"/>
          <p:nvPr/>
        </p:nvSpPr>
        <p:spPr>
          <a:xfrm>
            <a:off x="378884" y="702693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설문데이터 </a:t>
            </a:r>
            <a:r>
              <a:rPr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Hallym Gothic Bold"/>
              </a:rPr>
              <a:t>전처리</a:t>
            </a:r>
            <a:endParaRPr lang="en-US" altLang="ko-KR" sz="3000" dirty="0">
              <a:solidFill>
                <a:schemeClr val="bg1"/>
              </a:solidFill>
              <a:latin typeface="Pretendard Medium" panose="02000503000000020004" pitchFamily="2" charset="-127"/>
              <a:ea typeface="Hally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84536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" y="626493"/>
            <a:ext cx="12192000" cy="68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0813" y="675398"/>
            <a:ext cx="11133667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endParaRPr lang="ko-KR" altLang="en-US" sz="3000" dirty="0">
              <a:solidFill>
                <a:srgbClr val="FFFFFF"/>
              </a:solidFill>
              <a:latin typeface="Pretendard Medium" panose="02000503000000020004" pitchFamily="2" charset="-127"/>
              <a:ea typeface="Hallym Gothic Bold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>
            <a:alphaModFix amt="80000"/>
          </a:blip>
          <a:stretch>
            <a:fillRect/>
          </a:stretch>
        </p:blipFill>
        <p:spPr>
          <a:xfrm>
            <a:off x="-5233" y="642553"/>
            <a:ext cx="12192000" cy="6219185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380813" y="1400210"/>
            <a:ext cx="11468287" cy="2859322"/>
            <a:chOff x="380813" y="1400210"/>
            <a:chExt cx="11468287" cy="2859322"/>
          </a:xfrm>
        </p:grpSpPr>
        <p:pic>
          <p:nvPicPr>
            <p:cNvPr id="65" name="Picture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80813" y="1400210"/>
              <a:ext cx="11468287" cy="2859322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3140000">
              <a:off x="7179939" y="2582730"/>
              <a:ext cx="536338" cy="52144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88577" y="2189514"/>
              <a:ext cx="6665695" cy="128222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88577" y="1497776"/>
              <a:ext cx="61587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ko-KR" sz="1800" dirty="0">
                  <a:solidFill>
                    <a:schemeClr val="bg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0, 1</a:t>
              </a:r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로 변환 컬럼 리스트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58675" y="2322958"/>
              <a:ext cx="146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 dirty="0">
                  <a:solidFill>
                    <a:srgbClr val="C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0, 1</a:t>
              </a:r>
              <a:r>
                <a:rPr lang="ko-KR" altLang="en-US" sz="800" dirty="0">
                  <a:solidFill>
                    <a:srgbClr val="C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로 변환 </a:t>
              </a: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87036" y="1488279"/>
              <a:ext cx="3685392" cy="2617798"/>
            </a:xfrm>
            <a:prstGeom prst="rect">
              <a:avLst/>
            </a:prstGeom>
          </p:spPr>
        </p:pic>
      </p:grpSp>
      <p:pic>
        <p:nvPicPr>
          <p:cNvPr id="80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813" y="4408642"/>
            <a:ext cx="11468287" cy="199636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3" name="그룹 92"/>
          <p:cNvGrpSpPr/>
          <p:nvPr/>
        </p:nvGrpSpPr>
        <p:grpSpPr>
          <a:xfrm>
            <a:off x="583174" y="4581938"/>
            <a:ext cx="11155980" cy="1273063"/>
            <a:chOff x="154764" y="7307280"/>
            <a:chExt cx="11155980" cy="1568311"/>
          </a:xfrm>
        </p:grpSpPr>
        <p:pic>
          <p:nvPicPr>
            <p:cNvPr id="81" name="Picture 1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2900817">
              <a:off x="7163057" y="8399474"/>
              <a:ext cx="480428" cy="467082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154764" y="7307280"/>
              <a:ext cx="6158752" cy="4549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ko-KR" sz="1800" dirty="0">
                  <a:solidFill>
                    <a:schemeClr val="bg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-1, 1</a:t>
              </a:r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로 변환할 컬럼 리스트</a:t>
              </a: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78759" y="7937594"/>
              <a:ext cx="6378388" cy="241344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10"/>
            <a:srcRect t="70020" r="-1700"/>
            <a:stretch>
              <a:fillRect/>
            </a:stretch>
          </p:blipFill>
          <p:spPr>
            <a:xfrm>
              <a:off x="7971285" y="7857810"/>
              <a:ext cx="3339459" cy="748687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80813" y="8655354"/>
              <a:ext cx="6378388" cy="220237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559399" y="8229211"/>
              <a:ext cx="149613" cy="326429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061142" y="8238260"/>
              <a:ext cx="149613" cy="326429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7024014" y="8006498"/>
              <a:ext cx="1501588" cy="26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 dirty="0">
                  <a:solidFill>
                    <a:srgbClr val="C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-1, 1</a:t>
              </a:r>
              <a:r>
                <a:rPr lang="ko-KR" altLang="en-US" sz="800" dirty="0">
                  <a:solidFill>
                    <a:srgbClr val="C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로 변환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4D98AE-A527-6456-F5B7-743F694D62BB}"/>
              </a:ext>
            </a:extLst>
          </p:cNvPr>
          <p:cNvSpPr txBox="1"/>
          <p:nvPr/>
        </p:nvSpPr>
        <p:spPr>
          <a:xfrm>
            <a:off x="407640" y="683701"/>
            <a:ext cx="4081912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설문데이터 </a:t>
            </a:r>
            <a:r>
              <a:rPr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lang="en-US" altLang="ko-KR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05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" y="626493"/>
            <a:ext cx="12192000" cy="685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>
            <a:alphaModFix amt="80000"/>
          </a:blip>
          <a:stretch>
            <a:fillRect/>
          </a:stretch>
        </p:blipFill>
        <p:spPr>
          <a:xfrm>
            <a:off x="-1" y="635773"/>
            <a:ext cx="12192000" cy="6219185"/>
          </a:xfrm>
          <a:prstGeom prst="rect">
            <a:avLst/>
          </a:prstGeom>
        </p:spPr>
      </p:pic>
      <p:pic>
        <p:nvPicPr>
          <p:cNvPr id="65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813" y="1400210"/>
            <a:ext cx="11468287" cy="285932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3140000">
            <a:off x="6902340" y="2613879"/>
            <a:ext cx="536338" cy="52144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8577" y="1497776"/>
            <a:ext cx="615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one-hot encoding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71717" y="2384151"/>
            <a:ext cx="146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One-hot encoding</a:t>
            </a:r>
            <a:r>
              <a:rPr lang="ko-KR" altLang="en-US" sz="8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</a:p>
        </p:txBody>
      </p:sp>
      <p:pic>
        <p:nvPicPr>
          <p:cNvPr id="80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813" y="4408642"/>
            <a:ext cx="11468287" cy="199636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3" name="그룹 92"/>
          <p:cNvGrpSpPr/>
          <p:nvPr/>
        </p:nvGrpSpPr>
        <p:grpSpPr>
          <a:xfrm>
            <a:off x="583174" y="4581944"/>
            <a:ext cx="7518334" cy="1020692"/>
            <a:chOff x="154764" y="7307280"/>
            <a:chExt cx="7518334" cy="1257409"/>
          </a:xfrm>
        </p:grpSpPr>
        <p:sp>
          <p:nvSpPr>
            <p:cNvPr id="86" name="TextBox 85"/>
            <p:cNvSpPr txBox="1"/>
            <p:nvPr/>
          </p:nvSpPr>
          <p:spPr>
            <a:xfrm>
              <a:off x="154764" y="7307280"/>
              <a:ext cx="6158752" cy="4549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ko-KR" sz="1800" dirty="0">
                  <a:solidFill>
                    <a:schemeClr val="bg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0~1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사이의 값으로 변환</a:t>
              </a:r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 리스트</a:t>
              </a:r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59399" y="8229211"/>
              <a:ext cx="149613" cy="326429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061142" y="8238260"/>
              <a:ext cx="149613" cy="326429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6171510" y="7898824"/>
              <a:ext cx="1501588" cy="265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 dirty="0">
                  <a:solidFill>
                    <a:srgbClr val="C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0 ~ 1</a:t>
              </a:r>
              <a:r>
                <a:rPr lang="ko-KR" altLang="en-US" sz="800" dirty="0">
                  <a:solidFill>
                    <a:srgbClr val="C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</a:rPr>
                <a:t>로 변환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90157" y="1423142"/>
            <a:ext cx="3411777" cy="27882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89303" y="2224010"/>
            <a:ext cx="5792008" cy="1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80812" y="2706108"/>
            <a:ext cx="6290905" cy="12979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8216" y="4950986"/>
            <a:ext cx="5649113" cy="37152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273817" y="5340952"/>
            <a:ext cx="149613" cy="26497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850367" y="5330308"/>
            <a:ext cx="149613" cy="2649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3140000">
            <a:off x="6736138" y="5413969"/>
            <a:ext cx="536338" cy="52144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629016" y="4777462"/>
            <a:ext cx="4182171" cy="116552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98217" y="5624367"/>
            <a:ext cx="5381382" cy="510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12446-B2CB-0C8E-0F36-4015C292B381}"/>
              </a:ext>
            </a:extLst>
          </p:cNvPr>
          <p:cNvSpPr txBox="1"/>
          <p:nvPr/>
        </p:nvSpPr>
        <p:spPr>
          <a:xfrm>
            <a:off x="407640" y="683701"/>
            <a:ext cx="4081912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설문데이터 </a:t>
            </a:r>
            <a:r>
              <a:rPr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lang="en-US" altLang="ko-KR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78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1005</Words>
  <Application>Microsoft Macintosh PowerPoint</Application>
  <PresentationFormat>와이드스크린</PresentationFormat>
  <Paragraphs>205</Paragraphs>
  <Slides>31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SangMok JEE</dc:creator>
  <cp:lastModifiedBy>홍진욱</cp:lastModifiedBy>
  <cp:revision>90</cp:revision>
  <dcterms:created xsi:type="dcterms:W3CDTF">2024-10-23T01:56:01Z</dcterms:created>
  <dcterms:modified xsi:type="dcterms:W3CDTF">2024-11-27T07:53:56Z</dcterms:modified>
  <cp:version/>
</cp:coreProperties>
</file>